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7" r:id="rId3"/>
    <p:sldId id="258" r:id="rId4"/>
    <p:sldId id="281" r:id="rId5"/>
    <p:sldId id="259" r:id="rId6"/>
    <p:sldId id="282" r:id="rId7"/>
    <p:sldId id="283" r:id="rId8"/>
    <p:sldId id="260" r:id="rId9"/>
    <p:sldId id="288" r:id="rId10"/>
    <p:sldId id="279" r:id="rId11"/>
    <p:sldId id="262" r:id="rId12"/>
    <p:sldId id="271" r:id="rId13"/>
    <p:sldId id="272" r:id="rId14"/>
    <p:sldId id="273" r:id="rId15"/>
    <p:sldId id="284" r:id="rId16"/>
    <p:sldId id="280" r:id="rId17"/>
    <p:sldId id="274" r:id="rId18"/>
    <p:sldId id="261" r:id="rId19"/>
    <p:sldId id="277" r:id="rId20"/>
    <p:sldId id="267" r:id="rId21"/>
    <p:sldId id="285" r:id="rId22"/>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B6BF0A-39C6-ACF7-B411-9760531CFE75}" name="Levi Long" initials="LL" userId="S::llong@axiomcareofaz.com::e7b88efd-1084-476e-bfeb-625e975084f3" providerId="AD"/>
  <p188:author id="{A84EAF8F-BB38-C157-8839-9D1BC665ABDC}" name="Marcia Scott" initials="" userId="S::marcia@axiomcareofaz.com::cf0685a8-2f3d-4949-84da-205763c2ca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24" y="-63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E09AD7-FD34-4D3E-A29D-76861E49807C}"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E6B821CA-7DE1-4F67-9EC9-2F776C869DE1}">
      <dgm:prSet phldrT="[Text]" phldr="0" custT="1"/>
      <dgm:spPr>
        <a:solidFill>
          <a:srgbClr val="411413"/>
        </a:solidFill>
      </dgm:spPr>
      <dgm:t>
        <a:bodyPr/>
        <a:lstStyle/>
        <a:p>
          <a:pPr algn="ctr"/>
          <a:r>
            <a:rPr lang="en-US" sz="2000" b="1"/>
            <a:t>2024</a:t>
          </a:r>
          <a:endParaRPr lang="en-US" sz="2800" b="1"/>
        </a:p>
      </dgm:t>
    </dgm:pt>
    <dgm:pt modelId="{D8C99649-9C5C-4C6F-9FE6-9C6176FB84E7}" type="parTrans" cxnId="{245A6F3F-2E2D-4348-A3FC-366F99F3FAC5}">
      <dgm:prSet/>
      <dgm:spPr/>
      <dgm:t>
        <a:bodyPr/>
        <a:lstStyle/>
        <a:p>
          <a:endParaRPr lang="en-US"/>
        </a:p>
      </dgm:t>
    </dgm:pt>
    <dgm:pt modelId="{5DDB7E9A-6ABF-4CBC-94D6-2A624434883E}" type="sibTrans" cxnId="{245A6F3F-2E2D-4348-A3FC-366F99F3FAC5}">
      <dgm:prSet/>
      <dgm:spPr/>
      <dgm:t>
        <a:bodyPr/>
        <a:lstStyle/>
        <a:p>
          <a:endParaRPr lang="en-US"/>
        </a:p>
      </dgm:t>
    </dgm:pt>
    <dgm:pt modelId="{58792973-3211-4D10-96EB-643856D67675}">
      <dgm:prSet phldrT="[Text]" phldr="0"/>
      <dgm:spPr>
        <a:ln>
          <a:solidFill>
            <a:srgbClr val="411413"/>
          </a:solidFill>
        </a:ln>
      </dgm:spPr>
      <dgm:t>
        <a:bodyPr/>
        <a:lstStyle/>
        <a:p>
          <a:pPr rtl="0"/>
          <a:r>
            <a:rPr lang="en-US">
              <a:latin typeface="Calibri"/>
            </a:rPr>
            <a:t>Navajo Department of Health posts RFP. </a:t>
          </a:r>
          <a:endParaRPr lang="en-US"/>
        </a:p>
      </dgm:t>
    </dgm:pt>
    <dgm:pt modelId="{A6E8830F-6871-4E0C-825A-7D00C6EE700C}" type="parTrans" cxnId="{A08A0B17-B8B4-48B4-9A8F-B69096A26562}">
      <dgm:prSet/>
      <dgm:spPr/>
      <dgm:t>
        <a:bodyPr/>
        <a:lstStyle/>
        <a:p>
          <a:endParaRPr lang="en-US"/>
        </a:p>
      </dgm:t>
    </dgm:pt>
    <dgm:pt modelId="{58C81F36-4162-47AD-BB47-BE0AED2C0349}" type="sibTrans" cxnId="{A08A0B17-B8B4-48B4-9A8F-B69096A26562}">
      <dgm:prSet/>
      <dgm:spPr/>
      <dgm:t>
        <a:bodyPr/>
        <a:lstStyle/>
        <a:p>
          <a:endParaRPr lang="en-US"/>
        </a:p>
      </dgm:t>
    </dgm:pt>
    <dgm:pt modelId="{C13695E4-E8AE-40B4-8ED0-2DF3F28E271A}">
      <dgm:prSet phldrT="[Text]" phldr="0" custT="1"/>
      <dgm:spPr/>
      <dgm:t>
        <a:bodyPr/>
        <a:lstStyle/>
        <a:p>
          <a:pPr algn="ctr"/>
          <a:r>
            <a:rPr lang="en-US" sz="2000" b="1"/>
            <a:t>March 2025</a:t>
          </a:r>
        </a:p>
      </dgm:t>
    </dgm:pt>
    <dgm:pt modelId="{A74FF16E-9C88-45DB-8142-956F5A5C0666}" type="parTrans" cxnId="{B5312160-AD44-4CEB-84BD-DB1CCF7CC87D}">
      <dgm:prSet/>
      <dgm:spPr/>
      <dgm:t>
        <a:bodyPr/>
        <a:lstStyle/>
        <a:p>
          <a:endParaRPr lang="en-US"/>
        </a:p>
      </dgm:t>
    </dgm:pt>
    <dgm:pt modelId="{26F406B5-B991-40E4-96CE-BCE38B8A8A55}" type="sibTrans" cxnId="{B5312160-AD44-4CEB-84BD-DB1CCF7CC87D}">
      <dgm:prSet/>
      <dgm:spPr/>
      <dgm:t>
        <a:bodyPr/>
        <a:lstStyle/>
        <a:p>
          <a:endParaRPr lang="en-US"/>
        </a:p>
      </dgm:t>
    </dgm:pt>
    <dgm:pt modelId="{31943B0D-24F2-4E88-88C7-ECCACBEC89C8}">
      <dgm:prSet phldrT="[Text]" phldr="0"/>
      <dgm:spPr/>
      <dgm:t>
        <a:bodyPr/>
        <a:lstStyle/>
        <a:p>
          <a:r>
            <a:rPr lang="en-US" dirty="0"/>
            <a:t>NDOH purchased building.</a:t>
          </a:r>
        </a:p>
      </dgm:t>
    </dgm:pt>
    <dgm:pt modelId="{DE094900-628D-4FA2-BFFD-A94B26EC5894}" type="parTrans" cxnId="{428CF750-1E79-4216-959E-4D0451A00743}">
      <dgm:prSet/>
      <dgm:spPr/>
      <dgm:t>
        <a:bodyPr/>
        <a:lstStyle/>
        <a:p>
          <a:endParaRPr lang="en-US"/>
        </a:p>
      </dgm:t>
    </dgm:pt>
    <dgm:pt modelId="{822C8073-C549-4434-8108-10418F758CD3}" type="sibTrans" cxnId="{428CF750-1E79-4216-959E-4D0451A00743}">
      <dgm:prSet/>
      <dgm:spPr/>
      <dgm:t>
        <a:bodyPr/>
        <a:lstStyle/>
        <a:p>
          <a:endParaRPr lang="en-US"/>
        </a:p>
      </dgm:t>
    </dgm:pt>
    <dgm:pt modelId="{8B8E4388-1CC8-4174-BD26-7F64F06C1B87}">
      <dgm:prSet phldrT="[Text]" phldr="0" custT="1"/>
      <dgm:spPr>
        <a:solidFill>
          <a:srgbClr val="7CA489"/>
        </a:solidFill>
      </dgm:spPr>
      <dgm:t>
        <a:bodyPr/>
        <a:lstStyle/>
        <a:p>
          <a:pPr algn="ctr"/>
          <a:r>
            <a:rPr lang="en-US" sz="2000" b="1"/>
            <a:t>Partnership Established</a:t>
          </a:r>
        </a:p>
      </dgm:t>
    </dgm:pt>
    <dgm:pt modelId="{7F3DE9EF-2238-4E14-862B-ADB542C2F605}" type="parTrans" cxnId="{99A7E6EF-5C2C-4457-BCC9-1DE3730AD395}">
      <dgm:prSet/>
      <dgm:spPr/>
      <dgm:t>
        <a:bodyPr/>
        <a:lstStyle/>
        <a:p>
          <a:endParaRPr lang="en-US"/>
        </a:p>
      </dgm:t>
    </dgm:pt>
    <dgm:pt modelId="{8C2C4C23-1FE1-4AC2-B969-0B902CBC61F1}" type="sibTrans" cxnId="{99A7E6EF-5C2C-4457-BCC9-1DE3730AD395}">
      <dgm:prSet/>
      <dgm:spPr/>
      <dgm:t>
        <a:bodyPr/>
        <a:lstStyle/>
        <a:p>
          <a:endParaRPr lang="en-US"/>
        </a:p>
      </dgm:t>
    </dgm:pt>
    <dgm:pt modelId="{56988462-B104-470C-9A43-574431597795}">
      <dgm:prSet phldrT="[Text]" phldr="0"/>
      <dgm:spPr>
        <a:ln>
          <a:solidFill>
            <a:srgbClr val="7CA489"/>
          </a:solidFill>
        </a:ln>
      </dgm:spPr>
      <dgm:t>
        <a:bodyPr/>
        <a:lstStyle/>
        <a:p>
          <a:r>
            <a:rPr lang="en-US" dirty="0"/>
            <a:t>Axiom Care contracted as operating partner.</a:t>
          </a:r>
        </a:p>
      </dgm:t>
    </dgm:pt>
    <dgm:pt modelId="{A0604D2D-ACAB-4DD3-B13D-FB9D191118C0}" type="parTrans" cxnId="{AD69DBB6-23DF-4345-9200-932DDDFB8E36}">
      <dgm:prSet/>
      <dgm:spPr/>
      <dgm:t>
        <a:bodyPr/>
        <a:lstStyle/>
        <a:p>
          <a:endParaRPr lang="en-US"/>
        </a:p>
      </dgm:t>
    </dgm:pt>
    <dgm:pt modelId="{0F45F6EF-8FDB-40AA-9716-7ACBF9D4723E}" type="sibTrans" cxnId="{AD69DBB6-23DF-4345-9200-932DDDFB8E36}">
      <dgm:prSet/>
      <dgm:spPr/>
      <dgm:t>
        <a:bodyPr/>
        <a:lstStyle/>
        <a:p>
          <a:endParaRPr lang="en-US"/>
        </a:p>
      </dgm:t>
    </dgm:pt>
    <dgm:pt modelId="{0B62CE49-8551-45CF-9948-077D7CA6D015}">
      <dgm:prSet phldrT="[Text]" phldr="0" custT="1"/>
      <dgm:spPr>
        <a:solidFill>
          <a:srgbClr val="FCBA74"/>
        </a:solidFill>
        <a:ln>
          <a:solidFill>
            <a:srgbClr val="FCBA74"/>
          </a:solidFill>
        </a:ln>
      </dgm:spPr>
      <dgm:t>
        <a:bodyPr/>
        <a:lstStyle/>
        <a:p>
          <a:pPr algn="ctr"/>
          <a:r>
            <a:rPr lang="en-US" sz="2000" b="1" dirty="0"/>
            <a:t>July 2026</a:t>
          </a:r>
        </a:p>
      </dgm:t>
    </dgm:pt>
    <dgm:pt modelId="{EC706A30-2B7B-4416-8402-8FA29BD36781}" type="parTrans" cxnId="{A802513A-E3B0-4F35-BD64-E93B98C62229}">
      <dgm:prSet/>
      <dgm:spPr/>
      <dgm:t>
        <a:bodyPr/>
        <a:lstStyle/>
        <a:p>
          <a:endParaRPr lang="en-US"/>
        </a:p>
      </dgm:t>
    </dgm:pt>
    <dgm:pt modelId="{2AE0A8ED-BE94-44DC-8ACD-39B17213B36C}" type="sibTrans" cxnId="{A802513A-E3B0-4F35-BD64-E93B98C62229}">
      <dgm:prSet/>
      <dgm:spPr/>
      <dgm:t>
        <a:bodyPr/>
        <a:lstStyle/>
        <a:p>
          <a:endParaRPr lang="en-US"/>
        </a:p>
      </dgm:t>
    </dgm:pt>
    <dgm:pt modelId="{BF15F1CD-60AB-4931-A024-8A4EF30EA77C}">
      <dgm:prSet phldrT="[Text]" phldr="0"/>
      <dgm:spPr>
        <a:ln>
          <a:solidFill>
            <a:srgbClr val="FCBA74"/>
          </a:solidFill>
        </a:ln>
      </dgm:spPr>
      <dgm:t>
        <a:bodyPr/>
        <a:lstStyle/>
        <a:p>
          <a:r>
            <a:rPr lang="en-US" dirty="0"/>
            <a:t>92-bed residential treatment capacity.</a:t>
          </a:r>
        </a:p>
      </dgm:t>
    </dgm:pt>
    <dgm:pt modelId="{37E69D69-D1CB-42D8-98B4-6CDAA54484F8}" type="parTrans" cxnId="{C12ADF09-7695-4274-9A1B-89AEF9DBD3EA}">
      <dgm:prSet/>
      <dgm:spPr/>
      <dgm:t>
        <a:bodyPr/>
        <a:lstStyle/>
        <a:p>
          <a:endParaRPr lang="en-US"/>
        </a:p>
      </dgm:t>
    </dgm:pt>
    <dgm:pt modelId="{C13B34F2-4D11-4A66-B0C2-2FDEC02E0ED7}" type="sibTrans" cxnId="{C12ADF09-7695-4274-9A1B-89AEF9DBD3EA}">
      <dgm:prSet/>
      <dgm:spPr/>
      <dgm:t>
        <a:bodyPr/>
        <a:lstStyle/>
        <a:p>
          <a:endParaRPr lang="en-US"/>
        </a:p>
      </dgm:t>
    </dgm:pt>
    <dgm:pt modelId="{2D291563-7356-411E-97F8-926DA4EBF4AF}">
      <dgm:prSet phldrT="[Text]" phldr="0"/>
      <dgm:spPr/>
      <dgm:t>
        <a:bodyPr/>
        <a:lstStyle/>
        <a:p>
          <a:r>
            <a:rPr lang="en-US" dirty="0"/>
            <a:t>DBMHS established program to address critical need.</a:t>
          </a:r>
        </a:p>
      </dgm:t>
    </dgm:pt>
    <dgm:pt modelId="{C37FFE4C-B128-47B5-8E20-6D6220C755A3}" type="parTrans" cxnId="{F651664F-E5BB-496A-A597-3D87B7B791DA}">
      <dgm:prSet/>
      <dgm:spPr/>
      <dgm:t>
        <a:bodyPr/>
        <a:lstStyle/>
        <a:p>
          <a:endParaRPr lang="en-US"/>
        </a:p>
      </dgm:t>
    </dgm:pt>
    <dgm:pt modelId="{D42653E8-3A1D-4508-9830-C45D999064A0}" type="sibTrans" cxnId="{F651664F-E5BB-496A-A597-3D87B7B791DA}">
      <dgm:prSet/>
      <dgm:spPr/>
      <dgm:t>
        <a:bodyPr/>
        <a:lstStyle/>
        <a:p>
          <a:endParaRPr lang="en-US"/>
        </a:p>
      </dgm:t>
    </dgm:pt>
    <dgm:pt modelId="{FC4908BB-86D1-40A5-8BB8-EC92D9BF7905}">
      <dgm:prSet/>
      <dgm:spPr>
        <a:ln>
          <a:solidFill>
            <a:srgbClr val="7CA489"/>
          </a:solidFill>
        </a:ln>
      </dgm:spPr>
      <dgm:t>
        <a:bodyPr/>
        <a:lstStyle/>
        <a:p>
          <a:r>
            <a:rPr lang="en-US" dirty="0"/>
            <a:t>Contracted &amp; credentialed with AHCCCS, AIHP and insurances partners. </a:t>
          </a:r>
        </a:p>
      </dgm:t>
    </dgm:pt>
    <dgm:pt modelId="{869F6A5B-A178-4A47-A0CD-1DA912A82CF4}" type="parTrans" cxnId="{D8701054-CE43-4332-8EDC-025112DA9911}">
      <dgm:prSet/>
      <dgm:spPr/>
      <dgm:t>
        <a:bodyPr/>
        <a:lstStyle/>
        <a:p>
          <a:endParaRPr lang="en-US"/>
        </a:p>
      </dgm:t>
    </dgm:pt>
    <dgm:pt modelId="{1EABDBBB-5902-41E5-A244-2EBD1BEAE50C}" type="sibTrans" cxnId="{D8701054-CE43-4332-8EDC-025112DA9911}">
      <dgm:prSet/>
      <dgm:spPr/>
      <dgm:t>
        <a:bodyPr/>
        <a:lstStyle/>
        <a:p>
          <a:endParaRPr lang="en-US"/>
        </a:p>
      </dgm:t>
    </dgm:pt>
    <dgm:pt modelId="{99DD5A11-B2CE-4B9F-878D-38E21F104DB7}">
      <dgm:prSet phldr="0"/>
      <dgm:spPr/>
      <dgm:t>
        <a:bodyPr/>
        <a:lstStyle/>
        <a:p>
          <a:pPr rtl="0"/>
          <a:r>
            <a:rPr lang="en-US" sz="1800" b="0">
              <a:latin typeface="Calibri"/>
            </a:rPr>
            <a:t>Axiom Care awarded RFP. </a:t>
          </a:r>
        </a:p>
      </dgm:t>
    </dgm:pt>
    <dgm:pt modelId="{460B0144-B865-4DA7-B812-63F37F7C3348}" type="parTrans" cxnId="{9C0BF75A-2491-48C6-BFD4-2C387B8E5E29}">
      <dgm:prSet/>
      <dgm:spPr/>
      <dgm:t>
        <a:bodyPr/>
        <a:lstStyle/>
        <a:p>
          <a:endParaRPr lang="en-US"/>
        </a:p>
      </dgm:t>
    </dgm:pt>
    <dgm:pt modelId="{3D79B1B4-9B2B-4067-8040-F53489592B39}" type="sibTrans" cxnId="{9C0BF75A-2491-48C6-BFD4-2C387B8E5E29}">
      <dgm:prSet/>
      <dgm:spPr/>
      <dgm:t>
        <a:bodyPr/>
        <a:lstStyle/>
        <a:p>
          <a:endParaRPr lang="en-US"/>
        </a:p>
      </dgm:t>
    </dgm:pt>
    <dgm:pt modelId="{C902B9D0-B2EE-4C72-B5A4-9811D1A93968}">
      <dgm:prSet phldr="0"/>
      <dgm:spPr/>
      <dgm:t>
        <a:bodyPr/>
        <a:lstStyle/>
        <a:p>
          <a:pPr rtl="0"/>
          <a:r>
            <a:rPr lang="en-US" sz="1100" dirty="0">
              <a:latin typeface="Calibri"/>
            </a:rPr>
            <a:t>Over 386 Navajo relatives served.</a:t>
          </a:r>
          <a:endParaRPr lang="en-US" dirty="0">
            <a:latin typeface="Calibri"/>
          </a:endParaRPr>
        </a:p>
      </dgm:t>
    </dgm:pt>
    <dgm:pt modelId="{712A984E-F4F6-4F1E-8AB4-EA1C97D1F610}" type="parTrans" cxnId="{7FCE411F-66A1-47CC-8620-0BA58772B9D3}">
      <dgm:prSet/>
      <dgm:spPr/>
      <dgm:t>
        <a:bodyPr/>
        <a:lstStyle/>
        <a:p>
          <a:endParaRPr lang="en-US"/>
        </a:p>
      </dgm:t>
    </dgm:pt>
    <dgm:pt modelId="{EEBA0787-F91C-47A6-9322-E359A479315A}" type="sibTrans" cxnId="{7FCE411F-66A1-47CC-8620-0BA58772B9D3}">
      <dgm:prSet/>
      <dgm:spPr/>
      <dgm:t>
        <a:bodyPr/>
        <a:lstStyle/>
        <a:p>
          <a:endParaRPr lang="en-US"/>
        </a:p>
      </dgm:t>
    </dgm:pt>
    <dgm:pt modelId="{3113DE7C-FA7C-4356-BCE4-7938B9EB57E9}">
      <dgm:prSet/>
      <dgm:spPr>
        <a:ln>
          <a:solidFill>
            <a:srgbClr val="7CA489"/>
          </a:solidFill>
        </a:ln>
      </dgm:spPr>
      <dgm:t>
        <a:bodyPr/>
        <a:lstStyle/>
        <a:p>
          <a:r>
            <a:rPr lang="en-US" dirty="0"/>
            <a:t>Licensed by </a:t>
          </a:r>
          <a:r>
            <a:rPr lang="en-US" dirty="0">
              <a:latin typeface="Calibri"/>
            </a:rPr>
            <a:t>ADOH</a:t>
          </a:r>
          <a:r>
            <a:rPr lang="en-US" dirty="0"/>
            <a:t> </a:t>
          </a:r>
        </a:p>
      </dgm:t>
    </dgm:pt>
    <dgm:pt modelId="{57135C63-744E-46DB-B369-9D1D0AFDD1F2}" type="parTrans" cxnId="{F0F223BD-4075-4BAE-91E3-DFE89F308563}">
      <dgm:prSet/>
      <dgm:spPr/>
      <dgm:t>
        <a:bodyPr/>
        <a:lstStyle/>
        <a:p>
          <a:endParaRPr lang="en-US"/>
        </a:p>
      </dgm:t>
    </dgm:pt>
    <dgm:pt modelId="{C44F77EF-7CA4-4E1F-93A8-49DE11110CE7}" type="sibTrans" cxnId="{F0F223BD-4075-4BAE-91E3-DFE89F308563}">
      <dgm:prSet/>
      <dgm:spPr/>
      <dgm:t>
        <a:bodyPr/>
        <a:lstStyle/>
        <a:p>
          <a:endParaRPr lang="en-US"/>
        </a:p>
      </dgm:t>
    </dgm:pt>
    <dgm:pt modelId="{54F5DCB5-8D7B-48F7-82D8-72DFD4F1408D}">
      <dgm:prSet/>
      <dgm:spPr>
        <a:ln>
          <a:solidFill>
            <a:srgbClr val="7CA489"/>
          </a:solidFill>
        </a:ln>
      </dgm:spPr>
      <dgm:t>
        <a:bodyPr/>
        <a:lstStyle/>
        <a:p>
          <a:r>
            <a:rPr lang="en-US" dirty="0"/>
            <a:t>Joint Commission accredited.</a:t>
          </a:r>
        </a:p>
      </dgm:t>
    </dgm:pt>
    <dgm:pt modelId="{A17F5059-C551-4B31-A7FF-97EBA6F00BC8}" type="parTrans" cxnId="{562ADFF2-DC99-44F9-85E9-6485038C3702}">
      <dgm:prSet/>
      <dgm:spPr/>
      <dgm:t>
        <a:bodyPr/>
        <a:lstStyle/>
        <a:p>
          <a:endParaRPr lang="en-US"/>
        </a:p>
      </dgm:t>
    </dgm:pt>
    <dgm:pt modelId="{5F46B1CE-DEED-47B3-95C0-31902920EAF5}" type="sibTrans" cxnId="{562ADFF2-DC99-44F9-85E9-6485038C3702}">
      <dgm:prSet/>
      <dgm:spPr/>
      <dgm:t>
        <a:bodyPr/>
        <a:lstStyle/>
        <a:p>
          <a:endParaRPr lang="en-US"/>
        </a:p>
      </dgm:t>
    </dgm:pt>
    <dgm:pt modelId="{BE5F14F1-2915-492A-B238-2CAF13FED02E}">
      <dgm:prSet phldr="0"/>
      <dgm:spPr/>
      <dgm:t>
        <a:bodyPr/>
        <a:lstStyle/>
        <a:p>
          <a:pPr rtl="0"/>
          <a:r>
            <a:rPr lang="en-US" dirty="0">
              <a:latin typeface="Calibri"/>
            </a:rPr>
            <a:t>90 Navajo relatives have successfully completed the program.</a:t>
          </a:r>
        </a:p>
      </dgm:t>
    </dgm:pt>
    <dgm:pt modelId="{0E4E3F5F-F9DD-4A93-A94E-254D937B94FE}" type="parTrans" cxnId="{F18569A7-F24F-4971-9EA9-2DE86D39F749}">
      <dgm:prSet/>
      <dgm:spPr/>
      <dgm:t>
        <a:bodyPr/>
        <a:lstStyle/>
        <a:p>
          <a:endParaRPr lang="en-US"/>
        </a:p>
      </dgm:t>
    </dgm:pt>
    <dgm:pt modelId="{4525876A-4F0F-4116-BEE6-15BDBC54C988}" type="sibTrans" cxnId="{F18569A7-F24F-4971-9EA9-2DE86D39F749}">
      <dgm:prSet/>
      <dgm:spPr/>
      <dgm:t>
        <a:bodyPr/>
        <a:lstStyle/>
        <a:p>
          <a:endParaRPr lang="en-US"/>
        </a:p>
      </dgm:t>
    </dgm:pt>
    <dgm:pt modelId="{B9E831BF-0419-4093-99F0-CB8D07E4D53B}" type="pres">
      <dgm:prSet presAssocID="{AFE09AD7-FD34-4D3E-A29D-76861E49807C}" presName="linearFlow" presStyleCnt="0">
        <dgm:presLayoutVars>
          <dgm:dir/>
          <dgm:animLvl val="lvl"/>
          <dgm:resizeHandles val="exact"/>
        </dgm:presLayoutVars>
      </dgm:prSet>
      <dgm:spPr/>
    </dgm:pt>
    <dgm:pt modelId="{71C164D4-5D7F-4455-B5DB-CDD8285CDB14}" type="pres">
      <dgm:prSet presAssocID="{E6B821CA-7DE1-4F67-9EC9-2F776C869DE1}" presName="composite" presStyleCnt="0"/>
      <dgm:spPr/>
    </dgm:pt>
    <dgm:pt modelId="{756A4FAB-7BC6-411C-84CE-7FB667693E07}" type="pres">
      <dgm:prSet presAssocID="{E6B821CA-7DE1-4F67-9EC9-2F776C869DE1}" presName="parTx" presStyleLbl="node1" presStyleIdx="0" presStyleCnt="4">
        <dgm:presLayoutVars>
          <dgm:chMax val="0"/>
          <dgm:chPref val="0"/>
          <dgm:bulletEnabled val="1"/>
        </dgm:presLayoutVars>
      </dgm:prSet>
      <dgm:spPr/>
    </dgm:pt>
    <dgm:pt modelId="{DA793DFC-CB30-4450-9EA3-FA1E3FC3416B}" type="pres">
      <dgm:prSet presAssocID="{E6B821CA-7DE1-4F67-9EC9-2F776C869DE1}" presName="parSh" presStyleLbl="node1" presStyleIdx="0" presStyleCnt="4"/>
      <dgm:spPr/>
    </dgm:pt>
    <dgm:pt modelId="{E3FA0B79-A36D-4FFB-ABFA-75602C3FD0D2}" type="pres">
      <dgm:prSet presAssocID="{E6B821CA-7DE1-4F67-9EC9-2F776C869DE1}" presName="desTx" presStyleLbl="fgAcc1" presStyleIdx="0" presStyleCnt="4" custLinFactNeighborX="-284" custLinFactNeighborY="7549">
        <dgm:presLayoutVars>
          <dgm:bulletEnabled val="1"/>
        </dgm:presLayoutVars>
      </dgm:prSet>
      <dgm:spPr/>
    </dgm:pt>
    <dgm:pt modelId="{AD91291E-2A57-40F6-9E89-E905D34E4515}" type="pres">
      <dgm:prSet presAssocID="{5DDB7E9A-6ABF-4CBC-94D6-2A624434883E}" presName="sibTrans" presStyleLbl="sibTrans2D1" presStyleIdx="0" presStyleCnt="3"/>
      <dgm:spPr/>
    </dgm:pt>
    <dgm:pt modelId="{E0744125-D062-4AFE-BC29-76F9922D2C80}" type="pres">
      <dgm:prSet presAssocID="{5DDB7E9A-6ABF-4CBC-94D6-2A624434883E}" presName="connTx" presStyleLbl="sibTrans2D1" presStyleIdx="0" presStyleCnt="3"/>
      <dgm:spPr/>
    </dgm:pt>
    <dgm:pt modelId="{6B52BFCB-F1D7-4CD5-A867-D8B94F5E1780}" type="pres">
      <dgm:prSet presAssocID="{C13695E4-E8AE-40B4-8ED0-2DF3F28E271A}" presName="composite" presStyleCnt="0"/>
      <dgm:spPr/>
    </dgm:pt>
    <dgm:pt modelId="{D08288F6-AEB0-47F1-A7C7-52A7229C6C49}" type="pres">
      <dgm:prSet presAssocID="{C13695E4-E8AE-40B4-8ED0-2DF3F28E271A}" presName="parTx" presStyleLbl="node1" presStyleIdx="0" presStyleCnt="4">
        <dgm:presLayoutVars>
          <dgm:chMax val="0"/>
          <dgm:chPref val="0"/>
          <dgm:bulletEnabled val="1"/>
        </dgm:presLayoutVars>
      </dgm:prSet>
      <dgm:spPr/>
    </dgm:pt>
    <dgm:pt modelId="{4A1F77FA-D87F-4312-AEE5-3CB93294E27F}" type="pres">
      <dgm:prSet presAssocID="{C13695E4-E8AE-40B4-8ED0-2DF3F28E271A}" presName="parSh" presStyleLbl="node1" presStyleIdx="1" presStyleCnt="4"/>
      <dgm:spPr/>
    </dgm:pt>
    <dgm:pt modelId="{EE865B60-AE5A-478E-BD76-8C3B416C52F6}" type="pres">
      <dgm:prSet presAssocID="{C13695E4-E8AE-40B4-8ED0-2DF3F28E271A}" presName="desTx" presStyleLbl="fgAcc1" presStyleIdx="1" presStyleCnt="4" custLinFactNeighborX="-1348" custLinFactNeighborY="7549">
        <dgm:presLayoutVars>
          <dgm:bulletEnabled val="1"/>
        </dgm:presLayoutVars>
      </dgm:prSet>
      <dgm:spPr/>
    </dgm:pt>
    <dgm:pt modelId="{2183C74B-6112-40C5-A647-A3807E2660B7}" type="pres">
      <dgm:prSet presAssocID="{26F406B5-B991-40E4-96CE-BCE38B8A8A55}" presName="sibTrans" presStyleLbl="sibTrans2D1" presStyleIdx="1" presStyleCnt="3"/>
      <dgm:spPr/>
    </dgm:pt>
    <dgm:pt modelId="{D7229794-3E23-4CC6-A531-38EAF531DCBD}" type="pres">
      <dgm:prSet presAssocID="{26F406B5-B991-40E4-96CE-BCE38B8A8A55}" presName="connTx" presStyleLbl="sibTrans2D1" presStyleIdx="1" presStyleCnt="3"/>
      <dgm:spPr/>
    </dgm:pt>
    <dgm:pt modelId="{FA53E8E1-A853-4C67-976B-A7BF99E78BAA}" type="pres">
      <dgm:prSet presAssocID="{8B8E4388-1CC8-4174-BD26-7F64F06C1B87}" presName="composite" presStyleCnt="0"/>
      <dgm:spPr/>
    </dgm:pt>
    <dgm:pt modelId="{1A9AA05D-59E9-465A-B7A3-40799CC5D56B}" type="pres">
      <dgm:prSet presAssocID="{8B8E4388-1CC8-4174-BD26-7F64F06C1B87}" presName="parTx" presStyleLbl="node1" presStyleIdx="1" presStyleCnt="4">
        <dgm:presLayoutVars>
          <dgm:chMax val="0"/>
          <dgm:chPref val="0"/>
          <dgm:bulletEnabled val="1"/>
        </dgm:presLayoutVars>
      </dgm:prSet>
      <dgm:spPr/>
    </dgm:pt>
    <dgm:pt modelId="{00078DE7-7958-4B42-A0E1-C51C3BE38280}" type="pres">
      <dgm:prSet presAssocID="{8B8E4388-1CC8-4174-BD26-7F64F06C1B87}" presName="parSh" presStyleLbl="node1" presStyleIdx="2" presStyleCnt="4"/>
      <dgm:spPr/>
    </dgm:pt>
    <dgm:pt modelId="{A6E3658C-4619-4F57-B825-3777FB53185C}" type="pres">
      <dgm:prSet presAssocID="{8B8E4388-1CC8-4174-BD26-7F64F06C1B87}" presName="desTx" presStyleLbl="fgAcc1" presStyleIdx="2" presStyleCnt="4" custLinFactNeighborX="142" custLinFactNeighborY="7549">
        <dgm:presLayoutVars>
          <dgm:bulletEnabled val="1"/>
        </dgm:presLayoutVars>
      </dgm:prSet>
      <dgm:spPr/>
    </dgm:pt>
    <dgm:pt modelId="{C7ABB2A1-FB41-440C-8D7C-AA3AD6FEFEA7}" type="pres">
      <dgm:prSet presAssocID="{8C2C4C23-1FE1-4AC2-B969-0B902CBC61F1}" presName="sibTrans" presStyleLbl="sibTrans2D1" presStyleIdx="2" presStyleCnt="3"/>
      <dgm:spPr/>
    </dgm:pt>
    <dgm:pt modelId="{2B04F79C-D9B7-48DD-9977-4CBC6F771EED}" type="pres">
      <dgm:prSet presAssocID="{8C2C4C23-1FE1-4AC2-B969-0B902CBC61F1}" presName="connTx" presStyleLbl="sibTrans2D1" presStyleIdx="2" presStyleCnt="3"/>
      <dgm:spPr/>
    </dgm:pt>
    <dgm:pt modelId="{01A34CF1-2D08-4731-9126-10C298B6E1A9}" type="pres">
      <dgm:prSet presAssocID="{0B62CE49-8551-45CF-9948-077D7CA6D015}" presName="composite" presStyleCnt="0"/>
      <dgm:spPr/>
    </dgm:pt>
    <dgm:pt modelId="{9959EE8A-3B50-4956-8CED-0517E8E41EC2}" type="pres">
      <dgm:prSet presAssocID="{0B62CE49-8551-45CF-9948-077D7CA6D015}" presName="parTx" presStyleLbl="node1" presStyleIdx="2" presStyleCnt="4">
        <dgm:presLayoutVars>
          <dgm:chMax val="0"/>
          <dgm:chPref val="0"/>
          <dgm:bulletEnabled val="1"/>
        </dgm:presLayoutVars>
      </dgm:prSet>
      <dgm:spPr/>
    </dgm:pt>
    <dgm:pt modelId="{BBA02E48-B0F9-45A6-8C05-4C7699228789}" type="pres">
      <dgm:prSet presAssocID="{0B62CE49-8551-45CF-9948-077D7CA6D015}" presName="parSh" presStyleLbl="node1" presStyleIdx="3" presStyleCnt="4"/>
      <dgm:spPr/>
    </dgm:pt>
    <dgm:pt modelId="{DC06D999-1890-42EA-BF84-26C3257EFB01}" type="pres">
      <dgm:prSet presAssocID="{0B62CE49-8551-45CF-9948-077D7CA6D015}" presName="desTx" presStyleLbl="fgAcc1" presStyleIdx="3" presStyleCnt="4" custLinFactNeighborX="125" custLinFactNeighborY="7549">
        <dgm:presLayoutVars>
          <dgm:bulletEnabled val="1"/>
        </dgm:presLayoutVars>
      </dgm:prSet>
      <dgm:spPr/>
    </dgm:pt>
  </dgm:ptLst>
  <dgm:cxnLst>
    <dgm:cxn modelId="{1E23CE00-5D68-4AA8-9D04-76C913D4C03E}" type="presOf" srcId="{26F406B5-B991-40E4-96CE-BCE38B8A8A55}" destId="{2183C74B-6112-40C5-A647-A3807E2660B7}" srcOrd="0" destOrd="0" presId="urn:microsoft.com/office/officeart/2005/8/layout/process3"/>
    <dgm:cxn modelId="{BC1BB302-5407-4C24-B474-A603DF17BB5C}" type="presOf" srcId="{3113DE7C-FA7C-4356-BCE4-7938B9EB57E9}" destId="{A6E3658C-4619-4F57-B825-3777FB53185C}" srcOrd="0" destOrd="2" presId="urn:microsoft.com/office/officeart/2005/8/layout/process3"/>
    <dgm:cxn modelId="{C12ADF09-7695-4274-9A1B-89AEF9DBD3EA}" srcId="{0B62CE49-8551-45CF-9948-077D7CA6D015}" destId="{BF15F1CD-60AB-4931-A024-8A4EF30EA77C}" srcOrd="0" destOrd="0" parTransId="{37E69D69-D1CB-42D8-98B4-6CDAA54484F8}" sibTransId="{C13B34F2-4D11-4A66-B0C2-2FDEC02E0ED7}"/>
    <dgm:cxn modelId="{4D08B80C-DBED-4518-9BF3-5DC4FFF14998}" type="presOf" srcId="{0B62CE49-8551-45CF-9948-077D7CA6D015}" destId="{9959EE8A-3B50-4956-8CED-0517E8E41EC2}" srcOrd="0" destOrd="0" presId="urn:microsoft.com/office/officeart/2005/8/layout/process3"/>
    <dgm:cxn modelId="{F79C6E0D-B716-4E09-BF10-9346FB9F9415}" type="presOf" srcId="{2D291563-7356-411E-97F8-926DA4EBF4AF}" destId="{EE865B60-AE5A-478E-BD76-8C3B416C52F6}" srcOrd="0" destOrd="1" presId="urn:microsoft.com/office/officeart/2005/8/layout/process3"/>
    <dgm:cxn modelId="{223DEF10-7516-4AC9-B1A6-345B7E89741B}" type="presOf" srcId="{99DD5A11-B2CE-4B9F-878D-38E21F104DB7}" destId="{E3FA0B79-A36D-4FFB-ABFA-75602C3FD0D2}" srcOrd="0" destOrd="1" presId="urn:microsoft.com/office/officeart/2005/8/layout/process3"/>
    <dgm:cxn modelId="{16365014-50A2-4FBA-B75F-23BDDB9505F8}" type="presOf" srcId="{8C2C4C23-1FE1-4AC2-B969-0B902CBC61F1}" destId="{C7ABB2A1-FB41-440C-8D7C-AA3AD6FEFEA7}" srcOrd="0" destOrd="0" presId="urn:microsoft.com/office/officeart/2005/8/layout/process3"/>
    <dgm:cxn modelId="{0EB09515-2CBB-4688-AA73-6A13F561A8A6}" type="presOf" srcId="{54F5DCB5-8D7B-48F7-82D8-72DFD4F1408D}" destId="{A6E3658C-4619-4F57-B825-3777FB53185C}" srcOrd="0" destOrd="3" presId="urn:microsoft.com/office/officeart/2005/8/layout/process3"/>
    <dgm:cxn modelId="{A08A0B17-B8B4-48B4-9A8F-B69096A26562}" srcId="{E6B821CA-7DE1-4F67-9EC9-2F776C869DE1}" destId="{58792973-3211-4D10-96EB-643856D67675}" srcOrd="0" destOrd="0" parTransId="{A6E8830F-6871-4E0C-825A-7D00C6EE700C}" sibTransId="{58C81F36-4162-47AD-BB47-BE0AED2C0349}"/>
    <dgm:cxn modelId="{DEC2421A-03B0-4377-8E84-C762323FE5CA}" type="presOf" srcId="{0B62CE49-8551-45CF-9948-077D7CA6D015}" destId="{BBA02E48-B0F9-45A6-8C05-4C7699228789}" srcOrd="1" destOrd="0" presId="urn:microsoft.com/office/officeart/2005/8/layout/process3"/>
    <dgm:cxn modelId="{7FCE411F-66A1-47CC-8620-0BA58772B9D3}" srcId="{0B62CE49-8551-45CF-9948-077D7CA6D015}" destId="{C902B9D0-B2EE-4C72-B5A4-9811D1A93968}" srcOrd="1" destOrd="0" parTransId="{712A984E-F4F6-4F1E-8AB4-EA1C97D1F610}" sibTransId="{EEBA0787-F91C-47A6-9322-E359A479315A}"/>
    <dgm:cxn modelId="{0A9F7324-783E-4805-9DC4-324FA9B9FEDE}" type="presOf" srcId="{C902B9D0-B2EE-4C72-B5A4-9811D1A93968}" destId="{DC06D999-1890-42EA-BF84-26C3257EFB01}" srcOrd="0" destOrd="1" presId="urn:microsoft.com/office/officeart/2005/8/layout/process3"/>
    <dgm:cxn modelId="{5C1A2A28-7DD4-42B6-B2BB-ECA760C8B6E4}" type="presOf" srcId="{56988462-B104-470C-9A43-574431597795}" destId="{A6E3658C-4619-4F57-B825-3777FB53185C}" srcOrd="0" destOrd="0" presId="urn:microsoft.com/office/officeart/2005/8/layout/process3"/>
    <dgm:cxn modelId="{F0C6C434-9CC8-4B5A-A16F-E99E7347DB97}" type="presOf" srcId="{58792973-3211-4D10-96EB-643856D67675}" destId="{E3FA0B79-A36D-4FFB-ABFA-75602C3FD0D2}" srcOrd="0" destOrd="0" presId="urn:microsoft.com/office/officeart/2005/8/layout/process3"/>
    <dgm:cxn modelId="{A802513A-E3B0-4F35-BD64-E93B98C62229}" srcId="{AFE09AD7-FD34-4D3E-A29D-76861E49807C}" destId="{0B62CE49-8551-45CF-9948-077D7CA6D015}" srcOrd="3" destOrd="0" parTransId="{EC706A30-2B7B-4416-8402-8FA29BD36781}" sibTransId="{2AE0A8ED-BE94-44DC-8ACD-39B17213B36C}"/>
    <dgm:cxn modelId="{245A6F3F-2E2D-4348-A3FC-366F99F3FAC5}" srcId="{AFE09AD7-FD34-4D3E-A29D-76861E49807C}" destId="{E6B821CA-7DE1-4F67-9EC9-2F776C869DE1}" srcOrd="0" destOrd="0" parTransId="{D8C99649-9C5C-4C6F-9FE6-9C6176FB84E7}" sibTransId="{5DDB7E9A-6ABF-4CBC-94D6-2A624434883E}"/>
    <dgm:cxn modelId="{4C76ED5F-CC49-4213-B155-5FAE412D579F}" type="presOf" srcId="{8C2C4C23-1FE1-4AC2-B969-0B902CBC61F1}" destId="{2B04F79C-D9B7-48DD-9977-4CBC6F771EED}" srcOrd="1" destOrd="0" presId="urn:microsoft.com/office/officeart/2005/8/layout/process3"/>
    <dgm:cxn modelId="{F576F65F-B50F-44A5-84A1-293D312AA52E}" type="presOf" srcId="{AFE09AD7-FD34-4D3E-A29D-76861E49807C}" destId="{B9E831BF-0419-4093-99F0-CB8D07E4D53B}" srcOrd="0" destOrd="0" presId="urn:microsoft.com/office/officeart/2005/8/layout/process3"/>
    <dgm:cxn modelId="{B5312160-AD44-4CEB-84BD-DB1CCF7CC87D}" srcId="{AFE09AD7-FD34-4D3E-A29D-76861E49807C}" destId="{C13695E4-E8AE-40B4-8ED0-2DF3F28E271A}" srcOrd="1" destOrd="0" parTransId="{A74FF16E-9C88-45DB-8142-956F5A5C0666}" sibTransId="{26F406B5-B991-40E4-96CE-BCE38B8A8A55}"/>
    <dgm:cxn modelId="{53D22D44-5237-460A-9D8A-74977FFE1FC1}" type="presOf" srcId="{31943B0D-24F2-4E88-88C7-ECCACBEC89C8}" destId="{EE865B60-AE5A-478E-BD76-8C3B416C52F6}" srcOrd="0" destOrd="0" presId="urn:microsoft.com/office/officeart/2005/8/layout/process3"/>
    <dgm:cxn modelId="{72FAE245-8D3B-4FDE-9394-0D98AEA1E544}" type="presOf" srcId="{8B8E4388-1CC8-4174-BD26-7F64F06C1B87}" destId="{1A9AA05D-59E9-465A-B7A3-40799CC5D56B}" srcOrd="0" destOrd="0" presId="urn:microsoft.com/office/officeart/2005/8/layout/process3"/>
    <dgm:cxn modelId="{E772144B-CC5D-42C3-A0D5-874C9E1DB1BF}" type="presOf" srcId="{5DDB7E9A-6ABF-4CBC-94D6-2A624434883E}" destId="{E0744125-D062-4AFE-BC29-76F9922D2C80}" srcOrd="1" destOrd="0" presId="urn:microsoft.com/office/officeart/2005/8/layout/process3"/>
    <dgm:cxn modelId="{389F1E6B-A8DA-43C2-95DB-6EA6DE51F789}" type="presOf" srcId="{BE5F14F1-2915-492A-B238-2CAF13FED02E}" destId="{DC06D999-1890-42EA-BF84-26C3257EFB01}" srcOrd="0" destOrd="2" presId="urn:microsoft.com/office/officeart/2005/8/layout/process3"/>
    <dgm:cxn modelId="{F651664F-E5BB-496A-A597-3D87B7B791DA}" srcId="{C13695E4-E8AE-40B4-8ED0-2DF3F28E271A}" destId="{2D291563-7356-411E-97F8-926DA4EBF4AF}" srcOrd="1" destOrd="0" parTransId="{C37FFE4C-B128-47B5-8E20-6D6220C755A3}" sibTransId="{D42653E8-3A1D-4508-9830-C45D999064A0}"/>
    <dgm:cxn modelId="{428CF750-1E79-4216-959E-4D0451A00743}" srcId="{C13695E4-E8AE-40B4-8ED0-2DF3F28E271A}" destId="{31943B0D-24F2-4E88-88C7-ECCACBEC89C8}" srcOrd="0" destOrd="0" parTransId="{DE094900-628D-4FA2-BFFD-A94B26EC5894}" sibTransId="{822C8073-C549-4434-8108-10418F758CD3}"/>
    <dgm:cxn modelId="{D8701054-CE43-4332-8EDC-025112DA9911}" srcId="{8B8E4388-1CC8-4174-BD26-7F64F06C1B87}" destId="{FC4908BB-86D1-40A5-8BB8-EC92D9BF7905}" srcOrd="1" destOrd="0" parTransId="{869F6A5B-A178-4A47-A0CD-1DA912A82CF4}" sibTransId="{1EABDBBB-5902-41E5-A244-2EBD1BEAE50C}"/>
    <dgm:cxn modelId="{9C0BF75A-2491-48C6-BFD4-2C387B8E5E29}" srcId="{E6B821CA-7DE1-4F67-9EC9-2F776C869DE1}" destId="{99DD5A11-B2CE-4B9F-878D-38E21F104DB7}" srcOrd="1" destOrd="0" parTransId="{460B0144-B865-4DA7-B812-63F37F7C3348}" sibTransId="{3D79B1B4-9B2B-4067-8040-F53489592B39}"/>
    <dgm:cxn modelId="{5F489A7B-1E44-4B0C-9A47-255A78F62904}" type="presOf" srcId="{8B8E4388-1CC8-4174-BD26-7F64F06C1B87}" destId="{00078DE7-7958-4B42-A0E1-C51C3BE38280}" srcOrd="1" destOrd="0" presId="urn:microsoft.com/office/officeart/2005/8/layout/process3"/>
    <dgm:cxn modelId="{79481E7C-445E-4C83-A7B0-CFA790C17F07}" type="presOf" srcId="{C13695E4-E8AE-40B4-8ED0-2DF3F28E271A}" destId="{4A1F77FA-D87F-4312-AEE5-3CB93294E27F}" srcOrd="1" destOrd="0" presId="urn:microsoft.com/office/officeart/2005/8/layout/process3"/>
    <dgm:cxn modelId="{9C47398C-35FA-4EEB-8A5E-E2AEEB87F40A}" type="presOf" srcId="{5DDB7E9A-6ABF-4CBC-94D6-2A624434883E}" destId="{AD91291E-2A57-40F6-9E89-E905D34E4515}" srcOrd="0" destOrd="0" presId="urn:microsoft.com/office/officeart/2005/8/layout/process3"/>
    <dgm:cxn modelId="{D0D8448D-2B11-4A9D-973C-76BB4B906D74}" type="presOf" srcId="{C13695E4-E8AE-40B4-8ED0-2DF3F28E271A}" destId="{D08288F6-AEB0-47F1-A7C7-52A7229C6C49}" srcOrd="0" destOrd="0" presId="urn:microsoft.com/office/officeart/2005/8/layout/process3"/>
    <dgm:cxn modelId="{9C412690-B6F2-43BF-9331-919F8094978D}" type="presOf" srcId="{26F406B5-B991-40E4-96CE-BCE38B8A8A55}" destId="{D7229794-3E23-4CC6-A531-38EAF531DCBD}" srcOrd="1" destOrd="0" presId="urn:microsoft.com/office/officeart/2005/8/layout/process3"/>
    <dgm:cxn modelId="{F18569A7-F24F-4971-9EA9-2DE86D39F749}" srcId="{0B62CE49-8551-45CF-9948-077D7CA6D015}" destId="{BE5F14F1-2915-492A-B238-2CAF13FED02E}" srcOrd="2" destOrd="0" parTransId="{0E4E3F5F-F9DD-4A93-A94E-254D937B94FE}" sibTransId="{4525876A-4F0F-4116-BEE6-15BDBC54C988}"/>
    <dgm:cxn modelId="{DC9EEFB5-6708-473E-AD0F-0678861F5B28}" type="presOf" srcId="{FC4908BB-86D1-40A5-8BB8-EC92D9BF7905}" destId="{A6E3658C-4619-4F57-B825-3777FB53185C}" srcOrd="0" destOrd="1" presId="urn:microsoft.com/office/officeart/2005/8/layout/process3"/>
    <dgm:cxn modelId="{AD69DBB6-23DF-4345-9200-932DDDFB8E36}" srcId="{8B8E4388-1CC8-4174-BD26-7F64F06C1B87}" destId="{56988462-B104-470C-9A43-574431597795}" srcOrd="0" destOrd="0" parTransId="{A0604D2D-ACAB-4DD3-B13D-FB9D191118C0}" sibTransId="{0F45F6EF-8FDB-40AA-9716-7ACBF9D4723E}"/>
    <dgm:cxn modelId="{F0F223BD-4075-4BAE-91E3-DFE89F308563}" srcId="{8B8E4388-1CC8-4174-BD26-7F64F06C1B87}" destId="{3113DE7C-FA7C-4356-BCE4-7938B9EB57E9}" srcOrd="2" destOrd="0" parTransId="{57135C63-744E-46DB-B369-9D1D0AFDD1F2}" sibTransId="{C44F77EF-7CA4-4E1F-93A8-49DE11110CE7}"/>
    <dgm:cxn modelId="{6EA28DCA-E706-4400-8944-59D537F88395}" type="presOf" srcId="{BF15F1CD-60AB-4931-A024-8A4EF30EA77C}" destId="{DC06D999-1890-42EA-BF84-26C3257EFB01}" srcOrd="0" destOrd="0" presId="urn:microsoft.com/office/officeart/2005/8/layout/process3"/>
    <dgm:cxn modelId="{7C4F2FE0-4BBE-406F-AABC-EDE4392882E3}" type="presOf" srcId="{E6B821CA-7DE1-4F67-9EC9-2F776C869DE1}" destId="{756A4FAB-7BC6-411C-84CE-7FB667693E07}" srcOrd="0" destOrd="0" presId="urn:microsoft.com/office/officeart/2005/8/layout/process3"/>
    <dgm:cxn modelId="{99A7E6EF-5C2C-4457-BCC9-1DE3730AD395}" srcId="{AFE09AD7-FD34-4D3E-A29D-76861E49807C}" destId="{8B8E4388-1CC8-4174-BD26-7F64F06C1B87}" srcOrd="2" destOrd="0" parTransId="{7F3DE9EF-2238-4E14-862B-ADB542C2F605}" sibTransId="{8C2C4C23-1FE1-4AC2-B969-0B902CBC61F1}"/>
    <dgm:cxn modelId="{562ADFF2-DC99-44F9-85E9-6485038C3702}" srcId="{8B8E4388-1CC8-4174-BD26-7F64F06C1B87}" destId="{54F5DCB5-8D7B-48F7-82D8-72DFD4F1408D}" srcOrd="3" destOrd="0" parTransId="{A17F5059-C551-4B31-A7FF-97EBA6F00BC8}" sibTransId="{5F46B1CE-DEED-47B3-95C0-31902920EAF5}"/>
    <dgm:cxn modelId="{EE17E2F9-B73A-46AC-88D8-458D1B9FEFCB}" type="presOf" srcId="{E6B821CA-7DE1-4F67-9EC9-2F776C869DE1}" destId="{DA793DFC-CB30-4450-9EA3-FA1E3FC3416B}" srcOrd="1" destOrd="0" presId="urn:microsoft.com/office/officeart/2005/8/layout/process3"/>
    <dgm:cxn modelId="{F13A466C-7C9A-424F-98A0-7EB65195DB84}" type="presParOf" srcId="{B9E831BF-0419-4093-99F0-CB8D07E4D53B}" destId="{71C164D4-5D7F-4455-B5DB-CDD8285CDB14}" srcOrd="0" destOrd="0" presId="urn:microsoft.com/office/officeart/2005/8/layout/process3"/>
    <dgm:cxn modelId="{4A0DEF82-6C0F-4F91-B77A-AAD3782E9BD0}" type="presParOf" srcId="{71C164D4-5D7F-4455-B5DB-CDD8285CDB14}" destId="{756A4FAB-7BC6-411C-84CE-7FB667693E07}" srcOrd="0" destOrd="0" presId="urn:microsoft.com/office/officeart/2005/8/layout/process3"/>
    <dgm:cxn modelId="{41F15964-BBD1-4E55-B8A7-740C561BA9B0}" type="presParOf" srcId="{71C164D4-5D7F-4455-B5DB-CDD8285CDB14}" destId="{DA793DFC-CB30-4450-9EA3-FA1E3FC3416B}" srcOrd="1" destOrd="0" presId="urn:microsoft.com/office/officeart/2005/8/layout/process3"/>
    <dgm:cxn modelId="{DDF68018-9383-4BE3-9B6D-F0680C55701E}" type="presParOf" srcId="{71C164D4-5D7F-4455-B5DB-CDD8285CDB14}" destId="{E3FA0B79-A36D-4FFB-ABFA-75602C3FD0D2}" srcOrd="2" destOrd="0" presId="urn:microsoft.com/office/officeart/2005/8/layout/process3"/>
    <dgm:cxn modelId="{AC5B2D8C-B71D-4B4C-B873-BE7A7EB37134}" type="presParOf" srcId="{B9E831BF-0419-4093-99F0-CB8D07E4D53B}" destId="{AD91291E-2A57-40F6-9E89-E905D34E4515}" srcOrd="1" destOrd="0" presId="urn:microsoft.com/office/officeart/2005/8/layout/process3"/>
    <dgm:cxn modelId="{4ECB993A-A9C3-47FA-BC05-EDDBBF35F14E}" type="presParOf" srcId="{AD91291E-2A57-40F6-9E89-E905D34E4515}" destId="{E0744125-D062-4AFE-BC29-76F9922D2C80}" srcOrd="0" destOrd="0" presId="urn:microsoft.com/office/officeart/2005/8/layout/process3"/>
    <dgm:cxn modelId="{89C05611-0945-463E-B7F6-1B24DB576AAD}" type="presParOf" srcId="{B9E831BF-0419-4093-99F0-CB8D07E4D53B}" destId="{6B52BFCB-F1D7-4CD5-A867-D8B94F5E1780}" srcOrd="2" destOrd="0" presId="urn:microsoft.com/office/officeart/2005/8/layout/process3"/>
    <dgm:cxn modelId="{AF3BF42D-7A30-43D8-9222-7E510100E4D4}" type="presParOf" srcId="{6B52BFCB-F1D7-4CD5-A867-D8B94F5E1780}" destId="{D08288F6-AEB0-47F1-A7C7-52A7229C6C49}" srcOrd="0" destOrd="0" presId="urn:microsoft.com/office/officeart/2005/8/layout/process3"/>
    <dgm:cxn modelId="{426B65A7-E76C-4F5A-8BE1-FEA8D8CC434A}" type="presParOf" srcId="{6B52BFCB-F1D7-4CD5-A867-D8B94F5E1780}" destId="{4A1F77FA-D87F-4312-AEE5-3CB93294E27F}" srcOrd="1" destOrd="0" presId="urn:microsoft.com/office/officeart/2005/8/layout/process3"/>
    <dgm:cxn modelId="{DE02BA64-42E0-45B9-B51E-D2CA5649D603}" type="presParOf" srcId="{6B52BFCB-F1D7-4CD5-A867-D8B94F5E1780}" destId="{EE865B60-AE5A-478E-BD76-8C3B416C52F6}" srcOrd="2" destOrd="0" presId="urn:microsoft.com/office/officeart/2005/8/layout/process3"/>
    <dgm:cxn modelId="{716CB1EF-624F-43D3-BD0B-2C96E32E2FEC}" type="presParOf" srcId="{B9E831BF-0419-4093-99F0-CB8D07E4D53B}" destId="{2183C74B-6112-40C5-A647-A3807E2660B7}" srcOrd="3" destOrd="0" presId="urn:microsoft.com/office/officeart/2005/8/layout/process3"/>
    <dgm:cxn modelId="{D1586180-2592-4DC2-AA1F-E13788A4226B}" type="presParOf" srcId="{2183C74B-6112-40C5-A647-A3807E2660B7}" destId="{D7229794-3E23-4CC6-A531-38EAF531DCBD}" srcOrd="0" destOrd="0" presId="urn:microsoft.com/office/officeart/2005/8/layout/process3"/>
    <dgm:cxn modelId="{BC6F756D-ED0B-4E29-B30E-11B1137444BE}" type="presParOf" srcId="{B9E831BF-0419-4093-99F0-CB8D07E4D53B}" destId="{FA53E8E1-A853-4C67-976B-A7BF99E78BAA}" srcOrd="4" destOrd="0" presId="urn:microsoft.com/office/officeart/2005/8/layout/process3"/>
    <dgm:cxn modelId="{F01220C6-B00C-47C8-A5A5-39CA78A1E1E4}" type="presParOf" srcId="{FA53E8E1-A853-4C67-976B-A7BF99E78BAA}" destId="{1A9AA05D-59E9-465A-B7A3-40799CC5D56B}" srcOrd="0" destOrd="0" presId="urn:microsoft.com/office/officeart/2005/8/layout/process3"/>
    <dgm:cxn modelId="{B5F7377B-D6B6-45F5-8DFF-3CB70AE04426}" type="presParOf" srcId="{FA53E8E1-A853-4C67-976B-A7BF99E78BAA}" destId="{00078DE7-7958-4B42-A0E1-C51C3BE38280}" srcOrd="1" destOrd="0" presId="urn:microsoft.com/office/officeart/2005/8/layout/process3"/>
    <dgm:cxn modelId="{A2DD7B7A-548D-49F4-B144-1D1365D2485A}" type="presParOf" srcId="{FA53E8E1-A853-4C67-976B-A7BF99E78BAA}" destId="{A6E3658C-4619-4F57-B825-3777FB53185C}" srcOrd="2" destOrd="0" presId="urn:microsoft.com/office/officeart/2005/8/layout/process3"/>
    <dgm:cxn modelId="{8DC04DB2-874A-46E7-897A-99E528E87BB2}" type="presParOf" srcId="{B9E831BF-0419-4093-99F0-CB8D07E4D53B}" destId="{C7ABB2A1-FB41-440C-8D7C-AA3AD6FEFEA7}" srcOrd="5" destOrd="0" presId="urn:microsoft.com/office/officeart/2005/8/layout/process3"/>
    <dgm:cxn modelId="{E00F6ECC-088D-4534-8607-7872E60C3C17}" type="presParOf" srcId="{C7ABB2A1-FB41-440C-8D7C-AA3AD6FEFEA7}" destId="{2B04F79C-D9B7-48DD-9977-4CBC6F771EED}" srcOrd="0" destOrd="0" presId="urn:microsoft.com/office/officeart/2005/8/layout/process3"/>
    <dgm:cxn modelId="{D8821CF0-C3D8-43A6-9707-D76DC98C1FAB}" type="presParOf" srcId="{B9E831BF-0419-4093-99F0-CB8D07E4D53B}" destId="{01A34CF1-2D08-4731-9126-10C298B6E1A9}" srcOrd="6" destOrd="0" presId="urn:microsoft.com/office/officeart/2005/8/layout/process3"/>
    <dgm:cxn modelId="{83B2D648-CDCE-40F6-BD28-03CB01C0A9DA}" type="presParOf" srcId="{01A34CF1-2D08-4731-9126-10C298B6E1A9}" destId="{9959EE8A-3B50-4956-8CED-0517E8E41EC2}" srcOrd="0" destOrd="0" presId="urn:microsoft.com/office/officeart/2005/8/layout/process3"/>
    <dgm:cxn modelId="{D01AEDA3-E515-4F90-B08C-7A2408934800}" type="presParOf" srcId="{01A34CF1-2D08-4731-9126-10C298B6E1A9}" destId="{BBA02E48-B0F9-45A6-8C05-4C7699228789}" srcOrd="1" destOrd="0" presId="urn:microsoft.com/office/officeart/2005/8/layout/process3"/>
    <dgm:cxn modelId="{A91EF04B-900F-4CA0-9B96-0913073CCFB6}" type="presParOf" srcId="{01A34CF1-2D08-4731-9126-10C298B6E1A9}" destId="{DC06D999-1890-42EA-BF84-26C3257EFB0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8B2A78-4BAE-4DC7-8BBB-07AFB1E735D5}" type="doc">
      <dgm:prSet loTypeId="urn:microsoft.com/office/officeart/2005/8/layout/target2" loCatId="relationship" qsTypeId="urn:microsoft.com/office/officeart/2005/8/quickstyle/simple1" qsCatId="simple" csTypeId="urn:microsoft.com/office/officeart/2005/8/colors/accent1_2" csCatId="accent1" phldr="1"/>
      <dgm:spPr/>
      <dgm:t>
        <a:bodyPr/>
        <a:lstStyle/>
        <a:p>
          <a:endParaRPr lang="en-US"/>
        </a:p>
      </dgm:t>
    </dgm:pt>
    <dgm:pt modelId="{689340DA-670C-4171-9A91-D12B1D9D457F}">
      <dgm:prSet phldrT="[Text]" phldr="0" custT="1"/>
      <dgm:spPr/>
      <dgm:t>
        <a:bodyPr/>
        <a:lstStyle/>
        <a:p>
          <a:pPr rtl="0">
            <a:buNone/>
          </a:pPr>
          <a:r>
            <a:rPr lang="en-US" sz="1400"/>
            <a:t>Owns </a:t>
          </a:r>
          <a:r>
            <a:rPr lang="en-US" sz="1400" err="1"/>
            <a:t>Yideeską́ądi</a:t>
          </a:r>
          <a:r>
            <a:rPr lang="en-US" sz="1400"/>
            <a:t> </a:t>
          </a:r>
          <a:r>
            <a:rPr lang="en-US" sz="1400" err="1"/>
            <a:t>Hózhǫ́ǫ́jí</a:t>
          </a:r>
          <a:r>
            <a:rPr lang="en-US" sz="1400"/>
            <a:t> Center</a:t>
          </a:r>
          <a:r>
            <a:rPr lang="en-US" sz="1400" b="0">
              <a:latin typeface="Calibri"/>
            </a:rPr>
            <a:t> </a:t>
          </a:r>
          <a:endParaRPr lang="en-US" sz="1400" b="0"/>
        </a:p>
      </dgm:t>
    </dgm:pt>
    <dgm:pt modelId="{82138222-4FFA-4D01-87FC-4F3DA7638695}" type="parTrans" cxnId="{18F8AFFC-C498-4BD3-8E46-E7D5E37F0B0F}">
      <dgm:prSet/>
      <dgm:spPr/>
      <dgm:t>
        <a:bodyPr/>
        <a:lstStyle/>
        <a:p>
          <a:endParaRPr lang="en-US"/>
        </a:p>
      </dgm:t>
    </dgm:pt>
    <dgm:pt modelId="{1508C5C0-42DC-4542-8142-73A8DE6D3AEE}" type="sibTrans" cxnId="{18F8AFFC-C498-4BD3-8E46-E7D5E37F0B0F}">
      <dgm:prSet/>
      <dgm:spPr/>
      <dgm:t>
        <a:bodyPr/>
        <a:lstStyle/>
        <a:p>
          <a:endParaRPr lang="en-US"/>
        </a:p>
      </dgm:t>
    </dgm:pt>
    <dgm:pt modelId="{17243198-B67D-4D3B-9CF2-A0697EDCE5BF}">
      <dgm:prSet phldrT="[Text]" phldr="0" custT="1"/>
      <dgm:spPr/>
      <dgm:t>
        <a:bodyPr/>
        <a:lstStyle/>
        <a:p>
          <a:r>
            <a:rPr lang="en-US" sz="1400" b="0"/>
            <a:t>Established program through </a:t>
          </a:r>
          <a:r>
            <a:rPr lang="en-US" sz="1400" b="0">
              <a:latin typeface="Aptos Display" panose="02110004020202020204"/>
            </a:rPr>
            <a:t>DBMHS</a:t>
          </a:r>
          <a:endParaRPr lang="en-US" sz="1400" b="0"/>
        </a:p>
      </dgm:t>
    </dgm:pt>
    <dgm:pt modelId="{3D8EA36C-C4E2-4747-96CD-AEF955C006D6}" type="parTrans" cxnId="{287FA368-A8D3-439B-A945-0B60A17DA159}">
      <dgm:prSet/>
      <dgm:spPr/>
      <dgm:t>
        <a:bodyPr/>
        <a:lstStyle/>
        <a:p>
          <a:endParaRPr lang="en-US"/>
        </a:p>
      </dgm:t>
    </dgm:pt>
    <dgm:pt modelId="{A9D3376A-EF00-4EB8-AA43-BFCCE0205407}" type="sibTrans" cxnId="{287FA368-A8D3-439B-A945-0B60A17DA159}">
      <dgm:prSet/>
      <dgm:spPr/>
      <dgm:t>
        <a:bodyPr/>
        <a:lstStyle/>
        <a:p>
          <a:endParaRPr lang="en-US"/>
        </a:p>
      </dgm:t>
    </dgm:pt>
    <dgm:pt modelId="{3207312A-6929-4A3D-87E7-5423305D59A9}">
      <dgm:prSet phldrT="[Text]" phldr="0" custT="1"/>
      <dgm:spPr/>
      <dgm:t>
        <a:bodyPr/>
        <a:lstStyle/>
        <a:p>
          <a:pPr rtl="0">
            <a:buNone/>
          </a:pPr>
          <a:r>
            <a:rPr lang="en-US" sz="3600" b="1"/>
            <a:t>NDOH &amp;</a:t>
          </a:r>
          <a:r>
            <a:rPr lang="en-US" sz="3600" b="1">
              <a:latin typeface="Aptos Display" panose="02110004020202020204"/>
            </a:rPr>
            <a:t> DBMHS</a:t>
          </a:r>
          <a:r>
            <a:rPr lang="en-US" sz="3600" b="1"/>
            <a:t> (Program Authority) </a:t>
          </a:r>
        </a:p>
      </dgm:t>
    </dgm:pt>
    <dgm:pt modelId="{EA329297-7D71-48C4-9CC5-7804D0540D85}" type="parTrans" cxnId="{1AE59543-AC6B-4BB6-AF8B-83DB56E15D64}">
      <dgm:prSet/>
      <dgm:spPr/>
      <dgm:t>
        <a:bodyPr/>
        <a:lstStyle/>
        <a:p>
          <a:endParaRPr lang="en-US"/>
        </a:p>
      </dgm:t>
    </dgm:pt>
    <dgm:pt modelId="{A105659C-2A54-4497-A60D-F0E61A785283}" type="sibTrans" cxnId="{1AE59543-AC6B-4BB6-AF8B-83DB56E15D64}">
      <dgm:prSet/>
      <dgm:spPr/>
      <dgm:t>
        <a:bodyPr/>
        <a:lstStyle/>
        <a:p>
          <a:endParaRPr lang="en-US"/>
        </a:p>
      </dgm:t>
    </dgm:pt>
    <dgm:pt modelId="{D22F7E08-29F4-4433-BAEB-2B1C4B054E7B}">
      <dgm:prSet phldrT="[Text]" phldr="0" custT="1"/>
      <dgm:spPr/>
      <dgm:t>
        <a:bodyPr/>
        <a:lstStyle/>
        <a:p>
          <a:r>
            <a:rPr lang="en-US" sz="1400"/>
            <a:t>Navajo focused residential treatment facility</a:t>
          </a:r>
        </a:p>
      </dgm:t>
    </dgm:pt>
    <dgm:pt modelId="{6DA8E58E-C551-48DD-8317-0B48A057920D}" type="parTrans" cxnId="{12095064-772D-4808-89C4-230ED44DFA9B}">
      <dgm:prSet/>
      <dgm:spPr/>
      <dgm:t>
        <a:bodyPr/>
        <a:lstStyle/>
        <a:p>
          <a:endParaRPr lang="en-US"/>
        </a:p>
      </dgm:t>
    </dgm:pt>
    <dgm:pt modelId="{2231B691-246E-48D2-928E-9C20A970780C}" type="sibTrans" cxnId="{12095064-772D-4808-89C4-230ED44DFA9B}">
      <dgm:prSet/>
      <dgm:spPr/>
      <dgm:t>
        <a:bodyPr/>
        <a:lstStyle/>
        <a:p>
          <a:endParaRPr lang="en-US"/>
        </a:p>
      </dgm:t>
    </dgm:pt>
    <dgm:pt modelId="{DB8D23CE-F1F9-40A4-8A92-EBA2E59CB3CA}">
      <dgm:prSet phldrT="[Text]" phldr="0" custT="1"/>
      <dgm:spPr/>
      <dgm:t>
        <a:bodyPr/>
        <a:lstStyle/>
        <a:p>
          <a:r>
            <a:rPr lang="en-US" sz="1400"/>
            <a:t>Built on “Navajo Healing Navajo” model</a:t>
          </a:r>
        </a:p>
      </dgm:t>
    </dgm:pt>
    <dgm:pt modelId="{0732794F-2176-4431-950E-E4BDCBD6F347}" type="parTrans" cxnId="{11B21271-9361-4ECE-9257-53B79F49B5E5}">
      <dgm:prSet/>
      <dgm:spPr/>
      <dgm:t>
        <a:bodyPr/>
        <a:lstStyle/>
        <a:p>
          <a:endParaRPr lang="en-US"/>
        </a:p>
      </dgm:t>
    </dgm:pt>
    <dgm:pt modelId="{E561CB23-A138-47BC-B778-7B30E536EBEC}" type="sibTrans" cxnId="{11B21271-9361-4ECE-9257-53B79F49B5E5}">
      <dgm:prSet/>
      <dgm:spPr/>
      <dgm:t>
        <a:bodyPr/>
        <a:lstStyle/>
        <a:p>
          <a:endParaRPr lang="en-US"/>
        </a:p>
      </dgm:t>
    </dgm:pt>
    <dgm:pt modelId="{6DD7B59B-D931-4A25-86E4-DDC035C4708B}">
      <dgm:prSet phldrT="[Text]" phldr="0" custT="1"/>
      <dgm:spPr>
        <a:solidFill>
          <a:srgbClr val="FCBA74"/>
        </a:solidFill>
      </dgm:spPr>
      <dgm:t>
        <a:bodyPr/>
        <a:lstStyle/>
        <a:p>
          <a:r>
            <a:rPr lang="en-US" sz="3600" b="1"/>
            <a:t>Axiom Care (Operator)</a:t>
          </a:r>
        </a:p>
      </dgm:t>
    </dgm:pt>
    <dgm:pt modelId="{BA930305-19BF-4B7C-95C2-F85D9C395040}" type="parTrans" cxnId="{22D83D08-D532-4203-9065-CF09E7BE2127}">
      <dgm:prSet/>
      <dgm:spPr/>
      <dgm:t>
        <a:bodyPr/>
        <a:lstStyle/>
        <a:p>
          <a:endParaRPr lang="en-US"/>
        </a:p>
      </dgm:t>
    </dgm:pt>
    <dgm:pt modelId="{2F66F4BA-5899-4D41-B702-752A38A002DC}" type="sibTrans" cxnId="{22D83D08-D532-4203-9065-CF09E7BE2127}">
      <dgm:prSet/>
      <dgm:spPr/>
      <dgm:t>
        <a:bodyPr/>
        <a:lstStyle/>
        <a:p>
          <a:endParaRPr lang="en-US"/>
        </a:p>
      </dgm:t>
    </dgm:pt>
    <dgm:pt modelId="{8B6F4424-A0D3-4164-B34D-61780BB68C50}">
      <dgm:prSet phldrT="[Text]" phldr="0" custT="1"/>
      <dgm:spPr/>
      <dgm:t>
        <a:bodyPr/>
        <a:lstStyle/>
        <a:p>
          <a:r>
            <a:rPr lang="en-US" sz="1400"/>
            <a:t>Provides facility operations &amp; Day-to-day management </a:t>
          </a:r>
        </a:p>
      </dgm:t>
    </dgm:pt>
    <dgm:pt modelId="{41A57366-35BF-4C9C-AAF2-E375B71BD3D2}" type="parTrans" cxnId="{B0BE0685-6E16-483A-BCFB-0A420CFD5CEC}">
      <dgm:prSet/>
      <dgm:spPr/>
      <dgm:t>
        <a:bodyPr/>
        <a:lstStyle/>
        <a:p>
          <a:endParaRPr lang="en-US"/>
        </a:p>
      </dgm:t>
    </dgm:pt>
    <dgm:pt modelId="{28F47DF3-5F21-4E43-A1A7-1DA8BBB3A103}" type="sibTrans" cxnId="{B0BE0685-6E16-483A-BCFB-0A420CFD5CEC}">
      <dgm:prSet/>
      <dgm:spPr/>
      <dgm:t>
        <a:bodyPr/>
        <a:lstStyle/>
        <a:p>
          <a:endParaRPr lang="en-US"/>
        </a:p>
      </dgm:t>
    </dgm:pt>
    <dgm:pt modelId="{8D5AC618-9788-45BF-B2CB-6B840E02AB0B}">
      <dgm:prSet phldrT="[Text]" phldr="0" custT="1"/>
      <dgm:spPr/>
      <dgm:t>
        <a:bodyPr/>
        <a:lstStyle/>
        <a:p>
          <a:r>
            <a:rPr lang="en-US" sz="1400"/>
            <a:t>Clinical staffing &amp; Program Delivery  </a:t>
          </a:r>
        </a:p>
      </dgm:t>
    </dgm:pt>
    <dgm:pt modelId="{FBC172F3-3BBA-4270-983B-E65B4276707F}" type="parTrans" cxnId="{B36AB55C-A6AB-4B25-85E3-8C0A37D3DE24}">
      <dgm:prSet/>
      <dgm:spPr/>
      <dgm:t>
        <a:bodyPr/>
        <a:lstStyle/>
        <a:p>
          <a:endParaRPr lang="en-US"/>
        </a:p>
      </dgm:t>
    </dgm:pt>
    <dgm:pt modelId="{E6C96276-A869-4916-ABE0-BEA05AC95506}" type="sibTrans" cxnId="{B36AB55C-A6AB-4B25-85E3-8C0A37D3DE24}">
      <dgm:prSet/>
      <dgm:spPr/>
      <dgm:t>
        <a:bodyPr/>
        <a:lstStyle/>
        <a:p>
          <a:endParaRPr lang="en-US"/>
        </a:p>
      </dgm:t>
    </dgm:pt>
    <dgm:pt modelId="{E5E76D70-F467-48DD-8888-FA73203AD6CC}">
      <dgm:prSet phldrT="[Text]" phldr="0" custT="1"/>
      <dgm:spPr/>
      <dgm:t>
        <a:bodyPr/>
        <a:lstStyle/>
        <a:p>
          <a:r>
            <a:rPr lang="en-US" sz="1400" b="0"/>
            <a:t>Provides program oversight &amp; governance </a:t>
          </a:r>
        </a:p>
      </dgm:t>
    </dgm:pt>
    <dgm:pt modelId="{766BCEB8-1F8C-426C-8074-C144AAF0E47C}" type="parTrans" cxnId="{6ADE8BBD-622E-4F40-BF52-3660ECA9FB90}">
      <dgm:prSet/>
      <dgm:spPr/>
      <dgm:t>
        <a:bodyPr/>
        <a:lstStyle/>
        <a:p>
          <a:endParaRPr lang="en-US"/>
        </a:p>
      </dgm:t>
    </dgm:pt>
    <dgm:pt modelId="{439EBFAE-A3B5-4BDF-A92F-6EBF04B3AFF3}" type="sibTrans" cxnId="{6ADE8BBD-622E-4F40-BF52-3660ECA9FB90}">
      <dgm:prSet/>
      <dgm:spPr/>
      <dgm:t>
        <a:bodyPr/>
        <a:lstStyle/>
        <a:p>
          <a:endParaRPr lang="en-US"/>
        </a:p>
      </dgm:t>
    </dgm:pt>
    <dgm:pt modelId="{5502BC71-286D-4851-8ED0-F6EE9AEAB80E}">
      <dgm:prSet phldrT="[Text]" phldr="0"/>
      <dgm:spPr/>
      <dgm:t>
        <a:bodyPr/>
        <a:lstStyle/>
        <a:p>
          <a:endParaRPr lang="en-US"/>
        </a:p>
      </dgm:t>
    </dgm:pt>
    <dgm:pt modelId="{28FC9297-FB70-4200-8AC8-6ED6DF5F822D}" type="parTrans" cxnId="{038163A4-7D7D-4ADA-AF48-47C7CE96DCD0}">
      <dgm:prSet/>
      <dgm:spPr/>
      <dgm:t>
        <a:bodyPr/>
        <a:lstStyle/>
        <a:p>
          <a:endParaRPr lang="en-US"/>
        </a:p>
      </dgm:t>
    </dgm:pt>
    <dgm:pt modelId="{50B8A318-B242-43C2-B990-D3561D28712D}" type="sibTrans" cxnId="{038163A4-7D7D-4ADA-AF48-47C7CE96DCD0}">
      <dgm:prSet/>
      <dgm:spPr/>
      <dgm:t>
        <a:bodyPr/>
        <a:lstStyle/>
        <a:p>
          <a:endParaRPr lang="en-US"/>
        </a:p>
      </dgm:t>
    </dgm:pt>
    <dgm:pt modelId="{58361817-FD35-4030-AC1D-454F06EC9AD3}">
      <dgm:prSet phldrT="[Text]" phldr="0" custT="1"/>
      <dgm:spPr>
        <a:solidFill>
          <a:srgbClr val="7CA489"/>
        </a:solidFill>
      </dgm:spPr>
      <dgm:t>
        <a:bodyPr/>
        <a:lstStyle/>
        <a:p>
          <a:r>
            <a:rPr lang="en-US" sz="3600" b="1"/>
            <a:t>Navajo Nation (Ownership)</a:t>
          </a:r>
        </a:p>
      </dgm:t>
    </dgm:pt>
    <dgm:pt modelId="{61132B12-784A-40F5-BFAD-89525405CA57}" type="sibTrans" cxnId="{67CAC48C-0E48-4D1E-96C0-700DD7029754}">
      <dgm:prSet/>
      <dgm:spPr/>
      <dgm:t>
        <a:bodyPr/>
        <a:lstStyle/>
        <a:p>
          <a:endParaRPr lang="en-US"/>
        </a:p>
      </dgm:t>
    </dgm:pt>
    <dgm:pt modelId="{42941324-A4C2-4544-AB13-E4B2F8A26F2D}" type="parTrans" cxnId="{67CAC48C-0E48-4D1E-96C0-700DD7029754}">
      <dgm:prSet/>
      <dgm:spPr/>
      <dgm:t>
        <a:bodyPr/>
        <a:lstStyle/>
        <a:p>
          <a:endParaRPr lang="en-US"/>
        </a:p>
      </dgm:t>
    </dgm:pt>
    <dgm:pt modelId="{761B0E23-6050-4882-9652-4543E2C98CA3}" type="pres">
      <dgm:prSet presAssocID="{D58B2A78-4BAE-4DC7-8BBB-07AFB1E735D5}" presName="Name0" presStyleCnt="0">
        <dgm:presLayoutVars>
          <dgm:chMax val="3"/>
          <dgm:chPref val="1"/>
          <dgm:dir/>
          <dgm:animLvl val="lvl"/>
          <dgm:resizeHandles/>
        </dgm:presLayoutVars>
      </dgm:prSet>
      <dgm:spPr/>
    </dgm:pt>
    <dgm:pt modelId="{6F7EF202-847A-4F79-AD3E-D1BA337FA9FC}" type="pres">
      <dgm:prSet presAssocID="{D58B2A78-4BAE-4DC7-8BBB-07AFB1E735D5}" presName="outerBox" presStyleCnt="0"/>
      <dgm:spPr/>
    </dgm:pt>
    <dgm:pt modelId="{1A3E0B58-7894-4FBC-8727-0F0A1AD7E5CA}" type="pres">
      <dgm:prSet presAssocID="{D58B2A78-4BAE-4DC7-8BBB-07AFB1E735D5}" presName="outerBoxParent" presStyleLbl="node1" presStyleIdx="0" presStyleCnt="3" custLinFactNeighborX="1844"/>
      <dgm:spPr/>
    </dgm:pt>
    <dgm:pt modelId="{5F3C92C2-15A6-4A9C-AD71-F27136BD31B2}" type="pres">
      <dgm:prSet presAssocID="{D58B2A78-4BAE-4DC7-8BBB-07AFB1E735D5}" presName="outerBoxChildren" presStyleCnt="0"/>
      <dgm:spPr/>
    </dgm:pt>
    <dgm:pt modelId="{B52FB617-37CF-4925-A5FC-5ECA48401486}" type="pres">
      <dgm:prSet presAssocID="{689340DA-670C-4171-9A91-D12B1D9D457F}" presName="oChild" presStyleLbl="fgAcc1" presStyleIdx="0" presStyleCnt="7">
        <dgm:presLayoutVars>
          <dgm:bulletEnabled val="1"/>
        </dgm:presLayoutVars>
      </dgm:prSet>
      <dgm:spPr/>
    </dgm:pt>
    <dgm:pt modelId="{3B7F9DCA-ECC9-47B8-818D-D015A89CF9CE}" type="pres">
      <dgm:prSet presAssocID="{1508C5C0-42DC-4542-8142-73A8DE6D3AEE}" presName="outerSibTrans" presStyleCnt="0"/>
      <dgm:spPr/>
    </dgm:pt>
    <dgm:pt modelId="{5AA56E0A-B254-45B0-8A02-40EA683EC635}" type="pres">
      <dgm:prSet presAssocID="{17243198-B67D-4D3B-9CF2-A0697EDCE5BF}" presName="oChild" presStyleLbl="fgAcc1" presStyleIdx="1" presStyleCnt="7">
        <dgm:presLayoutVars>
          <dgm:bulletEnabled val="1"/>
        </dgm:presLayoutVars>
      </dgm:prSet>
      <dgm:spPr/>
    </dgm:pt>
    <dgm:pt modelId="{1E553BBE-96AC-4828-8EF5-F398C0ECB5C9}" type="pres">
      <dgm:prSet presAssocID="{A9D3376A-EF00-4EB8-AA43-BFCCE0205407}" presName="outerSibTrans" presStyleCnt="0"/>
      <dgm:spPr/>
    </dgm:pt>
    <dgm:pt modelId="{BF5C4D3D-9607-46FD-A446-1D7F067A953E}" type="pres">
      <dgm:prSet presAssocID="{E5E76D70-F467-48DD-8888-FA73203AD6CC}" presName="oChild" presStyleLbl="fgAcc1" presStyleIdx="2" presStyleCnt="7">
        <dgm:presLayoutVars>
          <dgm:bulletEnabled val="1"/>
        </dgm:presLayoutVars>
      </dgm:prSet>
      <dgm:spPr/>
    </dgm:pt>
    <dgm:pt modelId="{3CA61B0A-42FE-4282-AE25-824312CEE982}" type="pres">
      <dgm:prSet presAssocID="{D58B2A78-4BAE-4DC7-8BBB-07AFB1E735D5}" presName="middleBox" presStyleCnt="0"/>
      <dgm:spPr/>
    </dgm:pt>
    <dgm:pt modelId="{56B20EDA-6663-4CB9-8827-3BF2EFF74CEC}" type="pres">
      <dgm:prSet presAssocID="{D58B2A78-4BAE-4DC7-8BBB-07AFB1E735D5}" presName="middleBoxParent" presStyleLbl="node1" presStyleIdx="1" presStyleCnt="3"/>
      <dgm:spPr/>
    </dgm:pt>
    <dgm:pt modelId="{634D3DC6-9A11-4936-9379-DA013C3FA870}" type="pres">
      <dgm:prSet presAssocID="{D58B2A78-4BAE-4DC7-8BBB-07AFB1E735D5}" presName="middleBoxChildren" presStyleCnt="0"/>
      <dgm:spPr/>
    </dgm:pt>
    <dgm:pt modelId="{97271F8B-18AB-4D59-AE8A-DFBE62F70D39}" type="pres">
      <dgm:prSet presAssocID="{D22F7E08-29F4-4433-BAEB-2B1C4B054E7B}" presName="mChild" presStyleLbl="fgAcc1" presStyleIdx="3" presStyleCnt="7">
        <dgm:presLayoutVars>
          <dgm:bulletEnabled val="1"/>
        </dgm:presLayoutVars>
      </dgm:prSet>
      <dgm:spPr/>
    </dgm:pt>
    <dgm:pt modelId="{8FB5B422-E921-4DCE-878F-D89166C6249E}" type="pres">
      <dgm:prSet presAssocID="{2231B691-246E-48D2-928E-9C20A970780C}" presName="middleSibTrans" presStyleCnt="0"/>
      <dgm:spPr/>
    </dgm:pt>
    <dgm:pt modelId="{E9B70B22-489B-433A-ADD4-F9FE920ADED1}" type="pres">
      <dgm:prSet presAssocID="{DB8D23CE-F1F9-40A4-8A92-EBA2E59CB3CA}" presName="mChild" presStyleLbl="fgAcc1" presStyleIdx="4" presStyleCnt="7">
        <dgm:presLayoutVars>
          <dgm:bulletEnabled val="1"/>
        </dgm:presLayoutVars>
      </dgm:prSet>
      <dgm:spPr/>
    </dgm:pt>
    <dgm:pt modelId="{3BBBB47E-01F8-4BA8-AB30-31B368FA0F71}" type="pres">
      <dgm:prSet presAssocID="{D58B2A78-4BAE-4DC7-8BBB-07AFB1E735D5}" presName="centerBox" presStyleCnt="0"/>
      <dgm:spPr/>
    </dgm:pt>
    <dgm:pt modelId="{05FBE36F-4D0A-4175-9453-03FA7385C4C7}" type="pres">
      <dgm:prSet presAssocID="{D58B2A78-4BAE-4DC7-8BBB-07AFB1E735D5}" presName="centerBoxParent" presStyleLbl="node1" presStyleIdx="2" presStyleCnt="3"/>
      <dgm:spPr/>
    </dgm:pt>
    <dgm:pt modelId="{226584CF-D3FF-4B08-9362-DEE61EF6A77D}" type="pres">
      <dgm:prSet presAssocID="{D58B2A78-4BAE-4DC7-8BBB-07AFB1E735D5}" presName="centerBoxChildren" presStyleCnt="0"/>
      <dgm:spPr/>
    </dgm:pt>
    <dgm:pt modelId="{FCBBF145-DC26-4505-988E-706768EDC4B7}" type="pres">
      <dgm:prSet presAssocID="{8B6F4424-A0D3-4164-B34D-61780BB68C50}" presName="cChild" presStyleLbl="fgAcc1" presStyleIdx="5" presStyleCnt="7">
        <dgm:presLayoutVars>
          <dgm:bulletEnabled val="1"/>
        </dgm:presLayoutVars>
      </dgm:prSet>
      <dgm:spPr/>
    </dgm:pt>
    <dgm:pt modelId="{33D9699A-64ED-44AA-A276-4EA9A3CB6642}" type="pres">
      <dgm:prSet presAssocID="{28F47DF3-5F21-4E43-A1A7-1DA8BBB3A103}" presName="centerSibTrans" presStyleCnt="0"/>
      <dgm:spPr/>
    </dgm:pt>
    <dgm:pt modelId="{4CABEA5F-1AA5-432B-A763-DA8D6BEA1419}" type="pres">
      <dgm:prSet presAssocID="{8D5AC618-9788-45BF-B2CB-6B840E02AB0B}" presName="cChild" presStyleLbl="fgAcc1" presStyleIdx="6" presStyleCnt="7">
        <dgm:presLayoutVars>
          <dgm:bulletEnabled val="1"/>
        </dgm:presLayoutVars>
      </dgm:prSet>
      <dgm:spPr/>
    </dgm:pt>
  </dgm:ptLst>
  <dgm:cxnLst>
    <dgm:cxn modelId="{BD039E06-9FD1-4A32-97C0-A2EF8BF9BD38}" type="presOf" srcId="{8B6F4424-A0D3-4164-B34D-61780BB68C50}" destId="{FCBBF145-DC26-4505-988E-706768EDC4B7}" srcOrd="0" destOrd="0" presId="urn:microsoft.com/office/officeart/2005/8/layout/target2"/>
    <dgm:cxn modelId="{22D83D08-D532-4203-9065-CF09E7BE2127}" srcId="{D58B2A78-4BAE-4DC7-8BBB-07AFB1E735D5}" destId="{6DD7B59B-D931-4A25-86E4-DDC035C4708B}" srcOrd="2" destOrd="0" parTransId="{BA930305-19BF-4B7C-95C2-F85D9C395040}" sibTransId="{2F66F4BA-5899-4D41-B702-752A38A002DC}"/>
    <dgm:cxn modelId="{F82C6B0C-9B8F-4571-9128-B0B9BFC64C18}" type="presOf" srcId="{3207312A-6929-4A3D-87E7-5423305D59A9}" destId="{56B20EDA-6663-4CB9-8827-3BF2EFF74CEC}" srcOrd="0" destOrd="0" presId="urn:microsoft.com/office/officeart/2005/8/layout/target2"/>
    <dgm:cxn modelId="{B0099418-7908-4B0D-8071-74E312404E5D}" type="presOf" srcId="{E5E76D70-F467-48DD-8888-FA73203AD6CC}" destId="{BF5C4D3D-9607-46FD-A446-1D7F067A953E}" srcOrd="0" destOrd="0" presId="urn:microsoft.com/office/officeart/2005/8/layout/target2"/>
    <dgm:cxn modelId="{B36AB55C-A6AB-4B25-85E3-8C0A37D3DE24}" srcId="{6DD7B59B-D931-4A25-86E4-DDC035C4708B}" destId="{8D5AC618-9788-45BF-B2CB-6B840E02AB0B}" srcOrd="1" destOrd="0" parTransId="{FBC172F3-3BBA-4270-983B-E65B4276707F}" sibTransId="{E6C96276-A869-4916-ABE0-BEA05AC95506}"/>
    <dgm:cxn modelId="{1AE59543-AC6B-4BB6-AF8B-83DB56E15D64}" srcId="{D58B2A78-4BAE-4DC7-8BBB-07AFB1E735D5}" destId="{3207312A-6929-4A3D-87E7-5423305D59A9}" srcOrd="1" destOrd="0" parTransId="{EA329297-7D71-48C4-9CC5-7804D0540D85}" sibTransId="{A105659C-2A54-4497-A60D-F0E61A785283}"/>
    <dgm:cxn modelId="{12095064-772D-4808-89C4-230ED44DFA9B}" srcId="{3207312A-6929-4A3D-87E7-5423305D59A9}" destId="{D22F7E08-29F4-4433-BAEB-2B1C4B054E7B}" srcOrd="0" destOrd="0" parTransId="{6DA8E58E-C551-48DD-8317-0B48A057920D}" sibTransId="{2231B691-246E-48D2-928E-9C20A970780C}"/>
    <dgm:cxn modelId="{287FA368-A8D3-439B-A945-0B60A17DA159}" srcId="{58361817-FD35-4030-AC1D-454F06EC9AD3}" destId="{17243198-B67D-4D3B-9CF2-A0697EDCE5BF}" srcOrd="1" destOrd="0" parTransId="{3D8EA36C-C4E2-4747-96CD-AEF955C006D6}" sibTransId="{A9D3376A-EF00-4EB8-AA43-BFCCE0205407}"/>
    <dgm:cxn modelId="{1B1BB748-CFD4-4A90-984F-5583C33D4297}" type="presOf" srcId="{D58B2A78-4BAE-4DC7-8BBB-07AFB1E735D5}" destId="{761B0E23-6050-4882-9652-4543E2C98CA3}" srcOrd="0" destOrd="0" presId="urn:microsoft.com/office/officeart/2005/8/layout/target2"/>
    <dgm:cxn modelId="{11B21271-9361-4ECE-9257-53B79F49B5E5}" srcId="{3207312A-6929-4A3D-87E7-5423305D59A9}" destId="{DB8D23CE-F1F9-40A4-8A92-EBA2E59CB3CA}" srcOrd="1" destOrd="0" parTransId="{0732794F-2176-4431-950E-E4BDCBD6F347}" sibTransId="{E561CB23-A138-47BC-B778-7B30E536EBEC}"/>
    <dgm:cxn modelId="{E6691673-0B08-41F5-B21F-ACD907AA4000}" type="presOf" srcId="{17243198-B67D-4D3B-9CF2-A0697EDCE5BF}" destId="{5AA56E0A-B254-45B0-8A02-40EA683EC635}" srcOrd="0" destOrd="0" presId="urn:microsoft.com/office/officeart/2005/8/layout/target2"/>
    <dgm:cxn modelId="{B0BE0685-6E16-483A-BCFB-0A420CFD5CEC}" srcId="{6DD7B59B-D931-4A25-86E4-DDC035C4708B}" destId="{8B6F4424-A0D3-4164-B34D-61780BB68C50}" srcOrd="0" destOrd="0" parTransId="{41A57366-35BF-4C9C-AAF2-E375B71BD3D2}" sibTransId="{28F47DF3-5F21-4E43-A1A7-1DA8BBB3A103}"/>
    <dgm:cxn modelId="{FB3A9487-9981-4904-84FA-9EB3A6962006}" type="presOf" srcId="{689340DA-670C-4171-9A91-D12B1D9D457F}" destId="{B52FB617-37CF-4925-A5FC-5ECA48401486}" srcOrd="0" destOrd="0" presId="urn:microsoft.com/office/officeart/2005/8/layout/target2"/>
    <dgm:cxn modelId="{67CAC48C-0E48-4D1E-96C0-700DD7029754}" srcId="{D58B2A78-4BAE-4DC7-8BBB-07AFB1E735D5}" destId="{58361817-FD35-4030-AC1D-454F06EC9AD3}" srcOrd="0" destOrd="0" parTransId="{42941324-A4C2-4544-AB13-E4B2F8A26F2D}" sibTransId="{61132B12-784A-40F5-BFAD-89525405CA57}"/>
    <dgm:cxn modelId="{B4929A96-1A02-4DC9-AB98-CA455C2E0CB8}" type="presOf" srcId="{6DD7B59B-D931-4A25-86E4-DDC035C4708B}" destId="{05FBE36F-4D0A-4175-9453-03FA7385C4C7}" srcOrd="0" destOrd="0" presId="urn:microsoft.com/office/officeart/2005/8/layout/target2"/>
    <dgm:cxn modelId="{AD7AA69D-5FF9-4361-9D04-99A5506C5B8E}" type="presOf" srcId="{8D5AC618-9788-45BF-B2CB-6B840E02AB0B}" destId="{4CABEA5F-1AA5-432B-A763-DA8D6BEA1419}" srcOrd="0" destOrd="0" presId="urn:microsoft.com/office/officeart/2005/8/layout/target2"/>
    <dgm:cxn modelId="{038163A4-7D7D-4ADA-AF48-47C7CE96DCD0}" srcId="{D58B2A78-4BAE-4DC7-8BBB-07AFB1E735D5}" destId="{5502BC71-286D-4851-8ED0-F6EE9AEAB80E}" srcOrd="3" destOrd="0" parTransId="{28FC9297-FB70-4200-8AC8-6ED6DF5F822D}" sibTransId="{50B8A318-B242-43C2-B990-D3561D28712D}"/>
    <dgm:cxn modelId="{6ADE8BBD-622E-4F40-BF52-3660ECA9FB90}" srcId="{58361817-FD35-4030-AC1D-454F06EC9AD3}" destId="{E5E76D70-F467-48DD-8888-FA73203AD6CC}" srcOrd="2" destOrd="0" parTransId="{766BCEB8-1F8C-426C-8074-C144AAF0E47C}" sibTransId="{439EBFAE-A3B5-4BDF-A92F-6EBF04B3AFF3}"/>
    <dgm:cxn modelId="{06C32CC5-9B77-4EA4-B992-F3B2877238EC}" type="presOf" srcId="{D22F7E08-29F4-4433-BAEB-2B1C4B054E7B}" destId="{97271F8B-18AB-4D59-AE8A-DFBE62F70D39}" srcOrd="0" destOrd="0" presId="urn:microsoft.com/office/officeart/2005/8/layout/target2"/>
    <dgm:cxn modelId="{BD6505E4-8847-43F1-BC29-110BE657ED82}" type="presOf" srcId="{58361817-FD35-4030-AC1D-454F06EC9AD3}" destId="{1A3E0B58-7894-4FBC-8727-0F0A1AD7E5CA}" srcOrd="0" destOrd="0" presId="urn:microsoft.com/office/officeart/2005/8/layout/target2"/>
    <dgm:cxn modelId="{80D8EFFB-1A36-43A8-9F95-CC4FEB741067}" type="presOf" srcId="{DB8D23CE-F1F9-40A4-8A92-EBA2E59CB3CA}" destId="{E9B70B22-489B-433A-ADD4-F9FE920ADED1}" srcOrd="0" destOrd="0" presId="urn:microsoft.com/office/officeart/2005/8/layout/target2"/>
    <dgm:cxn modelId="{18F8AFFC-C498-4BD3-8E46-E7D5E37F0B0F}" srcId="{58361817-FD35-4030-AC1D-454F06EC9AD3}" destId="{689340DA-670C-4171-9A91-D12B1D9D457F}" srcOrd="0" destOrd="0" parTransId="{82138222-4FFA-4D01-87FC-4F3DA7638695}" sibTransId="{1508C5C0-42DC-4542-8142-73A8DE6D3AEE}"/>
    <dgm:cxn modelId="{BD234043-32F5-41B2-AB0F-AC66778B9755}" type="presParOf" srcId="{761B0E23-6050-4882-9652-4543E2C98CA3}" destId="{6F7EF202-847A-4F79-AD3E-D1BA337FA9FC}" srcOrd="0" destOrd="0" presId="urn:microsoft.com/office/officeart/2005/8/layout/target2"/>
    <dgm:cxn modelId="{712D2079-E8BA-4BA3-A285-F7F863A74F8E}" type="presParOf" srcId="{6F7EF202-847A-4F79-AD3E-D1BA337FA9FC}" destId="{1A3E0B58-7894-4FBC-8727-0F0A1AD7E5CA}" srcOrd="0" destOrd="0" presId="urn:microsoft.com/office/officeart/2005/8/layout/target2"/>
    <dgm:cxn modelId="{F19D1688-A938-4AD4-9DDF-A26B336CF8DE}" type="presParOf" srcId="{6F7EF202-847A-4F79-AD3E-D1BA337FA9FC}" destId="{5F3C92C2-15A6-4A9C-AD71-F27136BD31B2}" srcOrd="1" destOrd="0" presId="urn:microsoft.com/office/officeart/2005/8/layout/target2"/>
    <dgm:cxn modelId="{2D86DD73-6430-4732-B92A-ADD3847912ED}" type="presParOf" srcId="{5F3C92C2-15A6-4A9C-AD71-F27136BD31B2}" destId="{B52FB617-37CF-4925-A5FC-5ECA48401486}" srcOrd="0" destOrd="0" presId="urn:microsoft.com/office/officeart/2005/8/layout/target2"/>
    <dgm:cxn modelId="{86C009A6-C635-4FFE-9537-BF8444C7F150}" type="presParOf" srcId="{5F3C92C2-15A6-4A9C-AD71-F27136BD31B2}" destId="{3B7F9DCA-ECC9-47B8-818D-D015A89CF9CE}" srcOrd="1" destOrd="0" presId="urn:microsoft.com/office/officeart/2005/8/layout/target2"/>
    <dgm:cxn modelId="{AA574F89-B70F-486C-B052-54FABC370CF1}" type="presParOf" srcId="{5F3C92C2-15A6-4A9C-AD71-F27136BD31B2}" destId="{5AA56E0A-B254-45B0-8A02-40EA683EC635}" srcOrd="2" destOrd="0" presId="urn:microsoft.com/office/officeart/2005/8/layout/target2"/>
    <dgm:cxn modelId="{1189F567-C8B6-4596-9F9E-9D29F9114E51}" type="presParOf" srcId="{5F3C92C2-15A6-4A9C-AD71-F27136BD31B2}" destId="{1E553BBE-96AC-4828-8EF5-F398C0ECB5C9}" srcOrd="3" destOrd="0" presId="urn:microsoft.com/office/officeart/2005/8/layout/target2"/>
    <dgm:cxn modelId="{573F1B01-6384-4F08-911C-EE80B1E80F04}" type="presParOf" srcId="{5F3C92C2-15A6-4A9C-AD71-F27136BD31B2}" destId="{BF5C4D3D-9607-46FD-A446-1D7F067A953E}" srcOrd="4" destOrd="0" presId="urn:microsoft.com/office/officeart/2005/8/layout/target2"/>
    <dgm:cxn modelId="{731ED3B8-84AA-497D-B654-33073FA37214}" type="presParOf" srcId="{761B0E23-6050-4882-9652-4543E2C98CA3}" destId="{3CA61B0A-42FE-4282-AE25-824312CEE982}" srcOrd="1" destOrd="0" presId="urn:microsoft.com/office/officeart/2005/8/layout/target2"/>
    <dgm:cxn modelId="{D51DD7BA-47E1-4372-95B7-B80E356DECB8}" type="presParOf" srcId="{3CA61B0A-42FE-4282-AE25-824312CEE982}" destId="{56B20EDA-6663-4CB9-8827-3BF2EFF74CEC}" srcOrd="0" destOrd="0" presId="urn:microsoft.com/office/officeart/2005/8/layout/target2"/>
    <dgm:cxn modelId="{A5FA8F00-8EA0-48DD-AF36-6B6CCA557191}" type="presParOf" srcId="{3CA61B0A-42FE-4282-AE25-824312CEE982}" destId="{634D3DC6-9A11-4936-9379-DA013C3FA870}" srcOrd="1" destOrd="0" presId="urn:microsoft.com/office/officeart/2005/8/layout/target2"/>
    <dgm:cxn modelId="{1A745976-8362-4620-9EA2-3E708ED2E209}" type="presParOf" srcId="{634D3DC6-9A11-4936-9379-DA013C3FA870}" destId="{97271F8B-18AB-4D59-AE8A-DFBE62F70D39}" srcOrd="0" destOrd="0" presId="urn:microsoft.com/office/officeart/2005/8/layout/target2"/>
    <dgm:cxn modelId="{CB51C365-DD56-4BAA-AB72-ED020602DFB9}" type="presParOf" srcId="{634D3DC6-9A11-4936-9379-DA013C3FA870}" destId="{8FB5B422-E921-4DCE-878F-D89166C6249E}" srcOrd="1" destOrd="0" presId="urn:microsoft.com/office/officeart/2005/8/layout/target2"/>
    <dgm:cxn modelId="{3359EA3D-B2B5-40AB-A0BE-7FE9179B17E7}" type="presParOf" srcId="{634D3DC6-9A11-4936-9379-DA013C3FA870}" destId="{E9B70B22-489B-433A-ADD4-F9FE920ADED1}" srcOrd="2" destOrd="0" presId="urn:microsoft.com/office/officeart/2005/8/layout/target2"/>
    <dgm:cxn modelId="{F9038CA9-0A5D-4020-99A2-AD1B21760A5B}" type="presParOf" srcId="{761B0E23-6050-4882-9652-4543E2C98CA3}" destId="{3BBBB47E-01F8-4BA8-AB30-31B368FA0F71}" srcOrd="2" destOrd="0" presId="urn:microsoft.com/office/officeart/2005/8/layout/target2"/>
    <dgm:cxn modelId="{07D9DDD4-2630-4E57-A272-2E1ABB6E674D}" type="presParOf" srcId="{3BBBB47E-01F8-4BA8-AB30-31B368FA0F71}" destId="{05FBE36F-4D0A-4175-9453-03FA7385C4C7}" srcOrd="0" destOrd="0" presId="urn:microsoft.com/office/officeart/2005/8/layout/target2"/>
    <dgm:cxn modelId="{89891D14-AD66-4838-90F0-33A28F7FE210}" type="presParOf" srcId="{3BBBB47E-01F8-4BA8-AB30-31B368FA0F71}" destId="{226584CF-D3FF-4B08-9362-DEE61EF6A77D}" srcOrd="1" destOrd="0" presId="urn:microsoft.com/office/officeart/2005/8/layout/target2"/>
    <dgm:cxn modelId="{1C85C325-F28C-48FE-8319-A755D6637179}" type="presParOf" srcId="{226584CF-D3FF-4B08-9362-DEE61EF6A77D}" destId="{FCBBF145-DC26-4505-988E-706768EDC4B7}" srcOrd="0" destOrd="0" presId="urn:microsoft.com/office/officeart/2005/8/layout/target2"/>
    <dgm:cxn modelId="{3F2C9B1F-2F79-407E-B28C-BDD720AA2C1D}" type="presParOf" srcId="{226584CF-D3FF-4B08-9362-DEE61EF6A77D}" destId="{33D9699A-64ED-44AA-A276-4EA9A3CB6642}" srcOrd="1" destOrd="0" presId="urn:microsoft.com/office/officeart/2005/8/layout/target2"/>
    <dgm:cxn modelId="{31FDC54D-3BE5-45AA-9967-3E0AEF61F7DE}" type="presParOf" srcId="{226584CF-D3FF-4B08-9362-DEE61EF6A77D}" destId="{4CABEA5F-1AA5-432B-A763-DA8D6BEA1419}" srcOrd="2"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0CADB6-5E90-4F79-903B-BFEEEEC53537}"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E4DA6CC6-3667-4B80-ADD9-5DFBFC5B83EC}">
      <dgm:prSet phldrT="[Text]" phldr="0"/>
      <dgm:spPr/>
      <dgm:t>
        <a:bodyPr/>
        <a:lstStyle/>
        <a:p>
          <a:r>
            <a:rPr lang="en-US"/>
            <a:t>1. Referral Received</a:t>
          </a:r>
        </a:p>
      </dgm:t>
    </dgm:pt>
    <dgm:pt modelId="{D3DEF1C6-6F56-4191-80DC-BEE3FCD388DA}" type="parTrans" cxnId="{3CB5E1EF-8F18-4126-9E3A-C75DB3D2E60D}">
      <dgm:prSet/>
      <dgm:spPr/>
      <dgm:t>
        <a:bodyPr/>
        <a:lstStyle/>
        <a:p>
          <a:endParaRPr lang="en-US"/>
        </a:p>
      </dgm:t>
    </dgm:pt>
    <dgm:pt modelId="{2291AC4C-6E87-4D57-92CD-E67CD91B930F}" type="sibTrans" cxnId="{3CB5E1EF-8F18-4126-9E3A-C75DB3D2E60D}">
      <dgm:prSet/>
      <dgm:spPr/>
      <dgm:t>
        <a:bodyPr/>
        <a:lstStyle/>
        <a:p>
          <a:endParaRPr lang="en-US"/>
        </a:p>
      </dgm:t>
    </dgm:pt>
    <dgm:pt modelId="{52C541C9-B26D-4420-9AC9-360020D650E2}">
      <dgm:prSet phldrT="[Text]" phldr="0"/>
      <dgm:spPr/>
      <dgm:t>
        <a:bodyPr/>
        <a:lstStyle/>
        <a:p>
          <a:r>
            <a:rPr lang="en-US"/>
            <a:t>2. Transport Coordinated</a:t>
          </a:r>
        </a:p>
      </dgm:t>
    </dgm:pt>
    <dgm:pt modelId="{096BCDF0-4716-4720-8F3D-E9D177243553}" type="parTrans" cxnId="{342A4345-37A5-44B4-85D4-B352AFDB6155}">
      <dgm:prSet/>
      <dgm:spPr/>
      <dgm:t>
        <a:bodyPr/>
        <a:lstStyle/>
        <a:p>
          <a:endParaRPr lang="en-US"/>
        </a:p>
      </dgm:t>
    </dgm:pt>
    <dgm:pt modelId="{585C6334-D23A-46A9-BA51-5A2ECB46ADD4}" type="sibTrans" cxnId="{342A4345-37A5-44B4-85D4-B352AFDB6155}">
      <dgm:prSet/>
      <dgm:spPr/>
      <dgm:t>
        <a:bodyPr/>
        <a:lstStyle/>
        <a:p>
          <a:endParaRPr lang="en-US"/>
        </a:p>
      </dgm:t>
    </dgm:pt>
    <dgm:pt modelId="{6889EED2-3D61-477A-88FC-D0DDAC636622}">
      <dgm:prSet phldrT="[Text]" phldr="0"/>
      <dgm:spPr/>
      <dgm:t>
        <a:bodyPr/>
        <a:lstStyle/>
        <a:p>
          <a:pPr rtl="0"/>
          <a:r>
            <a:rPr lang="en-US">
              <a:latin typeface="Aptos Display" panose="02110004020202020204"/>
            </a:rPr>
            <a:t>3. Clinical</a:t>
          </a:r>
          <a:r>
            <a:rPr lang="en-US"/>
            <a:t> </a:t>
          </a:r>
          <a:r>
            <a:rPr lang="en-US">
              <a:latin typeface="Aptos Display" panose="02110004020202020204"/>
            </a:rPr>
            <a:t>Assessment</a:t>
          </a:r>
          <a:endParaRPr lang="en-US"/>
        </a:p>
      </dgm:t>
    </dgm:pt>
    <dgm:pt modelId="{3DF630D6-E181-4A4F-9191-B966E54494C8}" type="parTrans" cxnId="{92D22E25-D782-425D-BF2F-17887DE17A45}">
      <dgm:prSet/>
      <dgm:spPr/>
      <dgm:t>
        <a:bodyPr/>
        <a:lstStyle/>
        <a:p>
          <a:endParaRPr lang="en-US"/>
        </a:p>
      </dgm:t>
    </dgm:pt>
    <dgm:pt modelId="{0CEAC01C-1CE2-493C-B2BD-BE02D2FBD3E3}" type="sibTrans" cxnId="{92D22E25-D782-425D-BF2F-17887DE17A45}">
      <dgm:prSet/>
      <dgm:spPr/>
      <dgm:t>
        <a:bodyPr/>
        <a:lstStyle/>
        <a:p>
          <a:endParaRPr lang="en-US"/>
        </a:p>
      </dgm:t>
    </dgm:pt>
    <dgm:pt modelId="{4A266B44-973D-4BB4-8861-16D6D8435629}">
      <dgm:prSet phldrT="[Text]" phldr="0"/>
      <dgm:spPr/>
      <dgm:t>
        <a:bodyPr/>
        <a:lstStyle/>
        <a:p>
          <a:r>
            <a:rPr lang="en-US"/>
            <a:t>4. Level of Care Determined</a:t>
          </a:r>
        </a:p>
      </dgm:t>
    </dgm:pt>
    <dgm:pt modelId="{F0E3D5FE-A72E-4C93-86C0-FD2C13923D82}" type="parTrans" cxnId="{D633AF26-1750-403F-A251-74285921F708}">
      <dgm:prSet/>
      <dgm:spPr/>
      <dgm:t>
        <a:bodyPr/>
        <a:lstStyle/>
        <a:p>
          <a:endParaRPr lang="en-US"/>
        </a:p>
      </dgm:t>
    </dgm:pt>
    <dgm:pt modelId="{F5C9DD52-C762-4EB3-B7CD-17DE6EF26B5F}" type="sibTrans" cxnId="{D633AF26-1750-403F-A251-74285921F708}">
      <dgm:prSet/>
      <dgm:spPr/>
      <dgm:t>
        <a:bodyPr/>
        <a:lstStyle/>
        <a:p>
          <a:endParaRPr lang="en-US"/>
        </a:p>
      </dgm:t>
    </dgm:pt>
    <dgm:pt modelId="{C1078C8F-317C-47B2-94D5-92E32F3F8F54}">
      <dgm:prSet phldrT="[Text]" phldr="0"/>
      <dgm:spPr/>
      <dgm:t>
        <a:bodyPr/>
        <a:lstStyle/>
        <a:p>
          <a:r>
            <a:rPr lang="en-US">
              <a:latin typeface="Aptos Display" panose="02110004020202020204"/>
            </a:rPr>
            <a:t>5</a:t>
          </a:r>
          <a:r>
            <a:rPr lang="en-US"/>
            <a:t>. Admission to YHC Residential </a:t>
          </a:r>
        </a:p>
      </dgm:t>
    </dgm:pt>
    <dgm:pt modelId="{64F8332B-0ECF-4785-8790-8B4681FD90D8}" type="parTrans" cxnId="{58E393D4-3579-426F-8E5B-92048F9E33AD}">
      <dgm:prSet/>
      <dgm:spPr/>
      <dgm:t>
        <a:bodyPr/>
        <a:lstStyle/>
        <a:p>
          <a:endParaRPr lang="en-US"/>
        </a:p>
      </dgm:t>
    </dgm:pt>
    <dgm:pt modelId="{D6A029DC-1991-4F79-9654-60B3ECCB3175}" type="sibTrans" cxnId="{58E393D4-3579-426F-8E5B-92048F9E33AD}">
      <dgm:prSet/>
      <dgm:spPr/>
      <dgm:t>
        <a:bodyPr/>
        <a:lstStyle/>
        <a:p>
          <a:endParaRPr lang="en-US"/>
        </a:p>
      </dgm:t>
    </dgm:pt>
    <dgm:pt modelId="{989A276D-DD88-4698-B6B5-25EBCE9E8C34}" type="pres">
      <dgm:prSet presAssocID="{F00CADB6-5E90-4F79-903B-BFEEEEC53537}" presName="cycle" presStyleCnt="0">
        <dgm:presLayoutVars>
          <dgm:dir/>
          <dgm:resizeHandles val="exact"/>
        </dgm:presLayoutVars>
      </dgm:prSet>
      <dgm:spPr/>
    </dgm:pt>
    <dgm:pt modelId="{D45DBA18-302F-498D-85D7-7ED272BC7E45}" type="pres">
      <dgm:prSet presAssocID="{E4DA6CC6-3667-4B80-ADD9-5DFBFC5B83EC}" presName="node" presStyleLbl="node1" presStyleIdx="0" presStyleCnt="5">
        <dgm:presLayoutVars>
          <dgm:bulletEnabled val="1"/>
        </dgm:presLayoutVars>
      </dgm:prSet>
      <dgm:spPr/>
    </dgm:pt>
    <dgm:pt modelId="{FB128AFB-F3E1-4F58-BC3E-3A6A4E1AFC35}" type="pres">
      <dgm:prSet presAssocID="{E4DA6CC6-3667-4B80-ADD9-5DFBFC5B83EC}" presName="spNode" presStyleCnt="0"/>
      <dgm:spPr/>
    </dgm:pt>
    <dgm:pt modelId="{EE4223D2-D5A4-4C97-88C6-D1130C15B5C9}" type="pres">
      <dgm:prSet presAssocID="{2291AC4C-6E87-4D57-92CD-E67CD91B930F}" presName="sibTrans" presStyleLbl="sibTrans1D1" presStyleIdx="0" presStyleCnt="5"/>
      <dgm:spPr/>
    </dgm:pt>
    <dgm:pt modelId="{1561ADA3-D607-48B7-9FFB-03D6D4225B9D}" type="pres">
      <dgm:prSet presAssocID="{52C541C9-B26D-4420-9AC9-360020D650E2}" presName="node" presStyleLbl="node1" presStyleIdx="1" presStyleCnt="5">
        <dgm:presLayoutVars>
          <dgm:bulletEnabled val="1"/>
        </dgm:presLayoutVars>
      </dgm:prSet>
      <dgm:spPr/>
    </dgm:pt>
    <dgm:pt modelId="{274D68C9-4642-435B-8111-6E7DDFDDFE26}" type="pres">
      <dgm:prSet presAssocID="{52C541C9-B26D-4420-9AC9-360020D650E2}" presName="spNode" presStyleCnt="0"/>
      <dgm:spPr/>
    </dgm:pt>
    <dgm:pt modelId="{FCB6F30E-D865-4085-9E85-1B573A4A80E6}" type="pres">
      <dgm:prSet presAssocID="{585C6334-D23A-46A9-BA51-5A2ECB46ADD4}" presName="sibTrans" presStyleLbl="sibTrans1D1" presStyleIdx="1" presStyleCnt="5"/>
      <dgm:spPr/>
    </dgm:pt>
    <dgm:pt modelId="{B8EBEB12-03C9-468F-87A3-73FC9FF7FDB5}" type="pres">
      <dgm:prSet presAssocID="{6889EED2-3D61-477A-88FC-D0DDAC636622}" presName="node" presStyleLbl="node1" presStyleIdx="2" presStyleCnt="5">
        <dgm:presLayoutVars>
          <dgm:bulletEnabled val="1"/>
        </dgm:presLayoutVars>
      </dgm:prSet>
      <dgm:spPr/>
    </dgm:pt>
    <dgm:pt modelId="{54C7DFFE-620F-4331-ABF6-EB0E14CB8F42}" type="pres">
      <dgm:prSet presAssocID="{6889EED2-3D61-477A-88FC-D0DDAC636622}" presName="spNode" presStyleCnt="0"/>
      <dgm:spPr/>
    </dgm:pt>
    <dgm:pt modelId="{970996FF-B83D-405F-882E-BB507321C846}" type="pres">
      <dgm:prSet presAssocID="{0CEAC01C-1CE2-493C-B2BD-BE02D2FBD3E3}" presName="sibTrans" presStyleLbl="sibTrans1D1" presStyleIdx="2" presStyleCnt="5"/>
      <dgm:spPr/>
    </dgm:pt>
    <dgm:pt modelId="{D41F697C-4045-4A3A-B28F-0822EF34148A}" type="pres">
      <dgm:prSet presAssocID="{4A266B44-973D-4BB4-8861-16D6D8435629}" presName="node" presStyleLbl="node1" presStyleIdx="3" presStyleCnt="5">
        <dgm:presLayoutVars>
          <dgm:bulletEnabled val="1"/>
        </dgm:presLayoutVars>
      </dgm:prSet>
      <dgm:spPr/>
    </dgm:pt>
    <dgm:pt modelId="{83A1480E-A675-4E84-AE9F-5D3B165B9E21}" type="pres">
      <dgm:prSet presAssocID="{4A266B44-973D-4BB4-8861-16D6D8435629}" presName="spNode" presStyleCnt="0"/>
      <dgm:spPr/>
    </dgm:pt>
    <dgm:pt modelId="{AD69A351-C588-4DA3-8090-3874E0D0EF56}" type="pres">
      <dgm:prSet presAssocID="{F5C9DD52-C762-4EB3-B7CD-17DE6EF26B5F}" presName="sibTrans" presStyleLbl="sibTrans1D1" presStyleIdx="3" presStyleCnt="5"/>
      <dgm:spPr/>
    </dgm:pt>
    <dgm:pt modelId="{7BAD2D0B-0864-4187-ACFF-21DFCEBF6624}" type="pres">
      <dgm:prSet presAssocID="{C1078C8F-317C-47B2-94D5-92E32F3F8F54}" presName="node" presStyleLbl="node1" presStyleIdx="4" presStyleCnt="5">
        <dgm:presLayoutVars>
          <dgm:bulletEnabled val="1"/>
        </dgm:presLayoutVars>
      </dgm:prSet>
      <dgm:spPr/>
    </dgm:pt>
    <dgm:pt modelId="{47BDBD2B-DD51-495D-9606-11476E502A2B}" type="pres">
      <dgm:prSet presAssocID="{C1078C8F-317C-47B2-94D5-92E32F3F8F54}" presName="spNode" presStyleCnt="0"/>
      <dgm:spPr/>
    </dgm:pt>
    <dgm:pt modelId="{53EE60DF-CFC9-4B0C-90BC-3CEA70D5EE3C}" type="pres">
      <dgm:prSet presAssocID="{D6A029DC-1991-4F79-9654-60B3ECCB3175}" presName="sibTrans" presStyleLbl="sibTrans1D1" presStyleIdx="4" presStyleCnt="5"/>
      <dgm:spPr/>
    </dgm:pt>
  </dgm:ptLst>
  <dgm:cxnLst>
    <dgm:cxn modelId="{958D3102-833F-479D-8E2C-56CADA1C4B7D}" type="presOf" srcId="{D6A029DC-1991-4F79-9654-60B3ECCB3175}" destId="{53EE60DF-CFC9-4B0C-90BC-3CEA70D5EE3C}" srcOrd="0" destOrd="0" presId="urn:microsoft.com/office/officeart/2005/8/layout/cycle5"/>
    <dgm:cxn modelId="{8C2FF60E-7D34-4FAC-836A-C7C470DDA60B}" type="presOf" srcId="{0CEAC01C-1CE2-493C-B2BD-BE02D2FBD3E3}" destId="{970996FF-B83D-405F-882E-BB507321C846}" srcOrd="0" destOrd="0" presId="urn:microsoft.com/office/officeart/2005/8/layout/cycle5"/>
    <dgm:cxn modelId="{023B7811-A5A1-4FB2-850F-90517C4B8FB1}" type="presOf" srcId="{C1078C8F-317C-47B2-94D5-92E32F3F8F54}" destId="{7BAD2D0B-0864-4187-ACFF-21DFCEBF6624}" srcOrd="0" destOrd="0" presId="urn:microsoft.com/office/officeart/2005/8/layout/cycle5"/>
    <dgm:cxn modelId="{2950C01E-240C-4E89-9E1B-5074FD71DE7E}" type="presOf" srcId="{2291AC4C-6E87-4D57-92CD-E67CD91B930F}" destId="{EE4223D2-D5A4-4C97-88C6-D1130C15B5C9}" srcOrd="0" destOrd="0" presId="urn:microsoft.com/office/officeart/2005/8/layout/cycle5"/>
    <dgm:cxn modelId="{92D22E25-D782-425D-BF2F-17887DE17A45}" srcId="{F00CADB6-5E90-4F79-903B-BFEEEEC53537}" destId="{6889EED2-3D61-477A-88FC-D0DDAC636622}" srcOrd="2" destOrd="0" parTransId="{3DF630D6-E181-4A4F-9191-B966E54494C8}" sibTransId="{0CEAC01C-1CE2-493C-B2BD-BE02D2FBD3E3}"/>
    <dgm:cxn modelId="{D633AF26-1750-403F-A251-74285921F708}" srcId="{F00CADB6-5E90-4F79-903B-BFEEEEC53537}" destId="{4A266B44-973D-4BB4-8861-16D6D8435629}" srcOrd="3" destOrd="0" parTransId="{F0E3D5FE-A72E-4C93-86C0-FD2C13923D82}" sibTransId="{F5C9DD52-C762-4EB3-B7CD-17DE6EF26B5F}"/>
    <dgm:cxn modelId="{6A74CE27-8588-4698-9717-DCB61E9469A5}" type="presOf" srcId="{4A266B44-973D-4BB4-8861-16D6D8435629}" destId="{D41F697C-4045-4A3A-B28F-0822EF34148A}" srcOrd="0" destOrd="0" presId="urn:microsoft.com/office/officeart/2005/8/layout/cycle5"/>
    <dgm:cxn modelId="{342A4345-37A5-44B4-85D4-B352AFDB6155}" srcId="{F00CADB6-5E90-4F79-903B-BFEEEEC53537}" destId="{52C541C9-B26D-4420-9AC9-360020D650E2}" srcOrd="1" destOrd="0" parTransId="{096BCDF0-4716-4720-8F3D-E9D177243553}" sibTransId="{585C6334-D23A-46A9-BA51-5A2ECB46ADD4}"/>
    <dgm:cxn modelId="{F11B5780-FB31-484A-B5C6-EFC48E34C866}" type="presOf" srcId="{52C541C9-B26D-4420-9AC9-360020D650E2}" destId="{1561ADA3-D607-48B7-9FFB-03D6D4225B9D}" srcOrd="0" destOrd="0" presId="urn:microsoft.com/office/officeart/2005/8/layout/cycle5"/>
    <dgm:cxn modelId="{2BC18498-D771-4ACC-A46A-29CD6BA167D0}" type="presOf" srcId="{585C6334-D23A-46A9-BA51-5A2ECB46ADD4}" destId="{FCB6F30E-D865-4085-9E85-1B573A4A80E6}" srcOrd="0" destOrd="0" presId="urn:microsoft.com/office/officeart/2005/8/layout/cycle5"/>
    <dgm:cxn modelId="{8790E9A1-49AE-436B-A2D4-5BBEA64AB5D2}" type="presOf" srcId="{F00CADB6-5E90-4F79-903B-BFEEEEC53537}" destId="{989A276D-DD88-4698-B6B5-25EBCE9E8C34}" srcOrd="0" destOrd="0" presId="urn:microsoft.com/office/officeart/2005/8/layout/cycle5"/>
    <dgm:cxn modelId="{3B51F2B7-C78D-44C5-B240-D017B9799F41}" type="presOf" srcId="{E4DA6CC6-3667-4B80-ADD9-5DFBFC5B83EC}" destId="{D45DBA18-302F-498D-85D7-7ED272BC7E45}" srcOrd="0" destOrd="0" presId="urn:microsoft.com/office/officeart/2005/8/layout/cycle5"/>
    <dgm:cxn modelId="{1A93CFB9-C8AF-486C-8707-4AD1C6D78BFC}" type="presOf" srcId="{6889EED2-3D61-477A-88FC-D0DDAC636622}" destId="{B8EBEB12-03C9-468F-87A3-73FC9FF7FDB5}" srcOrd="0" destOrd="0" presId="urn:microsoft.com/office/officeart/2005/8/layout/cycle5"/>
    <dgm:cxn modelId="{7AF7A3C6-A3A4-482A-8960-FD103FA7D39B}" type="presOf" srcId="{F5C9DD52-C762-4EB3-B7CD-17DE6EF26B5F}" destId="{AD69A351-C588-4DA3-8090-3874E0D0EF56}" srcOrd="0" destOrd="0" presId="urn:microsoft.com/office/officeart/2005/8/layout/cycle5"/>
    <dgm:cxn modelId="{58E393D4-3579-426F-8E5B-92048F9E33AD}" srcId="{F00CADB6-5E90-4F79-903B-BFEEEEC53537}" destId="{C1078C8F-317C-47B2-94D5-92E32F3F8F54}" srcOrd="4" destOrd="0" parTransId="{64F8332B-0ECF-4785-8790-8B4681FD90D8}" sibTransId="{D6A029DC-1991-4F79-9654-60B3ECCB3175}"/>
    <dgm:cxn modelId="{3CB5E1EF-8F18-4126-9E3A-C75DB3D2E60D}" srcId="{F00CADB6-5E90-4F79-903B-BFEEEEC53537}" destId="{E4DA6CC6-3667-4B80-ADD9-5DFBFC5B83EC}" srcOrd="0" destOrd="0" parTransId="{D3DEF1C6-6F56-4191-80DC-BEE3FCD388DA}" sibTransId="{2291AC4C-6E87-4D57-92CD-E67CD91B930F}"/>
    <dgm:cxn modelId="{ED37F38E-58E4-4286-975F-107576CB992A}" type="presParOf" srcId="{989A276D-DD88-4698-B6B5-25EBCE9E8C34}" destId="{D45DBA18-302F-498D-85D7-7ED272BC7E45}" srcOrd="0" destOrd="0" presId="urn:microsoft.com/office/officeart/2005/8/layout/cycle5"/>
    <dgm:cxn modelId="{50BA2BB3-9BED-40AC-B58B-757C1D1C6C2B}" type="presParOf" srcId="{989A276D-DD88-4698-B6B5-25EBCE9E8C34}" destId="{FB128AFB-F3E1-4F58-BC3E-3A6A4E1AFC35}" srcOrd="1" destOrd="0" presId="urn:microsoft.com/office/officeart/2005/8/layout/cycle5"/>
    <dgm:cxn modelId="{1C9E6664-4A13-4C1F-A15D-4BE1C9C8ED5F}" type="presParOf" srcId="{989A276D-DD88-4698-B6B5-25EBCE9E8C34}" destId="{EE4223D2-D5A4-4C97-88C6-D1130C15B5C9}" srcOrd="2" destOrd="0" presId="urn:microsoft.com/office/officeart/2005/8/layout/cycle5"/>
    <dgm:cxn modelId="{29F3BB6F-190B-4EA6-8C93-7923D1E84FD6}" type="presParOf" srcId="{989A276D-DD88-4698-B6B5-25EBCE9E8C34}" destId="{1561ADA3-D607-48B7-9FFB-03D6D4225B9D}" srcOrd="3" destOrd="0" presId="urn:microsoft.com/office/officeart/2005/8/layout/cycle5"/>
    <dgm:cxn modelId="{00899916-9EA0-43B6-8E26-54E109BB3B54}" type="presParOf" srcId="{989A276D-DD88-4698-B6B5-25EBCE9E8C34}" destId="{274D68C9-4642-435B-8111-6E7DDFDDFE26}" srcOrd="4" destOrd="0" presId="urn:microsoft.com/office/officeart/2005/8/layout/cycle5"/>
    <dgm:cxn modelId="{706625B2-82D4-481B-A5B7-98F3D3BC35DC}" type="presParOf" srcId="{989A276D-DD88-4698-B6B5-25EBCE9E8C34}" destId="{FCB6F30E-D865-4085-9E85-1B573A4A80E6}" srcOrd="5" destOrd="0" presId="urn:microsoft.com/office/officeart/2005/8/layout/cycle5"/>
    <dgm:cxn modelId="{0C865CEB-8504-4AFF-9229-BD0179D5AFF4}" type="presParOf" srcId="{989A276D-DD88-4698-B6B5-25EBCE9E8C34}" destId="{B8EBEB12-03C9-468F-87A3-73FC9FF7FDB5}" srcOrd="6" destOrd="0" presId="urn:microsoft.com/office/officeart/2005/8/layout/cycle5"/>
    <dgm:cxn modelId="{65430075-336A-42A6-B4B1-80CD35BF80D4}" type="presParOf" srcId="{989A276D-DD88-4698-B6B5-25EBCE9E8C34}" destId="{54C7DFFE-620F-4331-ABF6-EB0E14CB8F42}" srcOrd="7" destOrd="0" presId="urn:microsoft.com/office/officeart/2005/8/layout/cycle5"/>
    <dgm:cxn modelId="{D91F43A2-F6E7-4BB2-89F6-A36F45023F74}" type="presParOf" srcId="{989A276D-DD88-4698-B6B5-25EBCE9E8C34}" destId="{970996FF-B83D-405F-882E-BB507321C846}" srcOrd="8" destOrd="0" presId="urn:microsoft.com/office/officeart/2005/8/layout/cycle5"/>
    <dgm:cxn modelId="{6679EB65-BF31-47E6-8D8B-EFA0D47B824F}" type="presParOf" srcId="{989A276D-DD88-4698-B6B5-25EBCE9E8C34}" destId="{D41F697C-4045-4A3A-B28F-0822EF34148A}" srcOrd="9" destOrd="0" presId="urn:microsoft.com/office/officeart/2005/8/layout/cycle5"/>
    <dgm:cxn modelId="{B6EF2078-A67C-45BC-AEBD-550326173122}" type="presParOf" srcId="{989A276D-DD88-4698-B6B5-25EBCE9E8C34}" destId="{83A1480E-A675-4E84-AE9F-5D3B165B9E21}" srcOrd="10" destOrd="0" presId="urn:microsoft.com/office/officeart/2005/8/layout/cycle5"/>
    <dgm:cxn modelId="{E9B596FF-BEC3-4F1F-ABD0-FE7E2D07E056}" type="presParOf" srcId="{989A276D-DD88-4698-B6B5-25EBCE9E8C34}" destId="{AD69A351-C588-4DA3-8090-3874E0D0EF56}" srcOrd="11" destOrd="0" presId="urn:microsoft.com/office/officeart/2005/8/layout/cycle5"/>
    <dgm:cxn modelId="{1F661BC6-F52B-4D1D-AFAB-A81621571581}" type="presParOf" srcId="{989A276D-DD88-4698-B6B5-25EBCE9E8C34}" destId="{7BAD2D0B-0864-4187-ACFF-21DFCEBF6624}" srcOrd="12" destOrd="0" presId="urn:microsoft.com/office/officeart/2005/8/layout/cycle5"/>
    <dgm:cxn modelId="{1E5F26D0-9B6B-4ADD-AF56-A9791E2F19C0}" type="presParOf" srcId="{989A276D-DD88-4698-B6B5-25EBCE9E8C34}" destId="{47BDBD2B-DD51-495D-9606-11476E502A2B}" srcOrd="13" destOrd="0" presId="urn:microsoft.com/office/officeart/2005/8/layout/cycle5"/>
    <dgm:cxn modelId="{A416B118-EEBE-4C8E-ACD2-ACE4CB0D28F2}" type="presParOf" srcId="{989A276D-DD88-4698-B6B5-25EBCE9E8C34}" destId="{53EE60DF-CFC9-4B0C-90BC-3CEA70D5EE3C}"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0CADB6-5E90-4F79-903B-BFEEEEC53537}"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E4DA6CC6-3667-4B80-ADD9-5DFBFC5B83EC}">
      <dgm:prSet phldrT="[Text]" phldr="0"/>
      <dgm:spPr/>
      <dgm:t>
        <a:bodyPr/>
        <a:lstStyle/>
        <a:p>
          <a:r>
            <a:rPr lang="en-US"/>
            <a:t>1. Referral Received</a:t>
          </a:r>
        </a:p>
      </dgm:t>
    </dgm:pt>
    <dgm:pt modelId="{D3DEF1C6-6F56-4191-80DC-BEE3FCD388DA}" type="parTrans" cxnId="{3CB5E1EF-8F18-4126-9E3A-C75DB3D2E60D}">
      <dgm:prSet/>
      <dgm:spPr/>
      <dgm:t>
        <a:bodyPr/>
        <a:lstStyle/>
        <a:p>
          <a:endParaRPr lang="en-US"/>
        </a:p>
      </dgm:t>
    </dgm:pt>
    <dgm:pt modelId="{2291AC4C-6E87-4D57-92CD-E67CD91B930F}" type="sibTrans" cxnId="{3CB5E1EF-8F18-4126-9E3A-C75DB3D2E60D}">
      <dgm:prSet/>
      <dgm:spPr/>
      <dgm:t>
        <a:bodyPr/>
        <a:lstStyle/>
        <a:p>
          <a:endParaRPr lang="en-US"/>
        </a:p>
      </dgm:t>
    </dgm:pt>
    <dgm:pt modelId="{52C541C9-B26D-4420-9AC9-360020D650E2}">
      <dgm:prSet phldrT="[Text]" phldr="0"/>
      <dgm:spPr/>
      <dgm:t>
        <a:bodyPr/>
        <a:lstStyle/>
        <a:p>
          <a:r>
            <a:rPr lang="en-US"/>
            <a:t>2. Transport Coordinated</a:t>
          </a:r>
        </a:p>
      </dgm:t>
    </dgm:pt>
    <dgm:pt modelId="{096BCDF0-4716-4720-8F3D-E9D177243553}" type="parTrans" cxnId="{342A4345-37A5-44B4-85D4-B352AFDB6155}">
      <dgm:prSet/>
      <dgm:spPr/>
      <dgm:t>
        <a:bodyPr/>
        <a:lstStyle/>
        <a:p>
          <a:endParaRPr lang="en-US"/>
        </a:p>
      </dgm:t>
    </dgm:pt>
    <dgm:pt modelId="{585C6334-D23A-46A9-BA51-5A2ECB46ADD4}" type="sibTrans" cxnId="{342A4345-37A5-44B4-85D4-B352AFDB6155}">
      <dgm:prSet/>
      <dgm:spPr/>
      <dgm:t>
        <a:bodyPr/>
        <a:lstStyle/>
        <a:p>
          <a:endParaRPr lang="en-US"/>
        </a:p>
      </dgm:t>
    </dgm:pt>
    <dgm:pt modelId="{6889EED2-3D61-477A-88FC-D0DDAC636622}">
      <dgm:prSet phldrT="[Text]" phldr="0"/>
      <dgm:spPr/>
      <dgm:t>
        <a:bodyPr/>
        <a:lstStyle/>
        <a:p>
          <a:pPr rtl="0"/>
          <a:r>
            <a:rPr lang="en-US">
              <a:latin typeface="Aptos Display" panose="02110004020202020204"/>
            </a:rPr>
            <a:t>3. Clinical</a:t>
          </a:r>
          <a:r>
            <a:rPr lang="en-US"/>
            <a:t> </a:t>
          </a:r>
          <a:r>
            <a:rPr lang="en-US">
              <a:latin typeface="Aptos Display" panose="02110004020202020204"/>
            </a:rPr>
            <a:t>Assessment</a:t>
          </a:r>
          <a:endParaRPr lang="en-US"/>
        </a:p>
      </dgm:t>
    </dgm:pt>
    <dgm:pt modelId="{3DF630D6-E181-4A4F-9191-B966E54494C8}" type="parTrans" cxnId="{92D22E25-D782-425D-BF2F-17887DE17A45}">
      <dgm:prSet/>
      <dgm:spPr/>
      <dgm:t>
        <a:bodyPr/>
        <a:lstStyle/>
        <a:p>
          <a:endParaRPr lang="en-US"/>
        </a:p>
      </dgm:t>
    </dgm:pt>
    <dgm:pt modelId="{0CEAC01C-1CE2-493C-B2BD-BE02D2FBD3E3}" type="sibTrans" cxnId="{92D22E25-D782-425D-BF2F-17887DE17A45}">
      <dgm:prSet/>
      <dgm:spPr/>
      <dgm:t>
        <a:bodyPr/>
        <a:lstStyle/>
        <a:p>
          <a:endParaRPr lang="en-US"/>
        </a:p>
      </dgm:t>
    </dgm:pt>
    <dgm:pt modelId="{4A266B44-973D-4BB4-8861-16D6D8435629}">
      <dgm:prSet phldrT="[Text]" phldr="0"/>
      <dgm:spPr/>
      <dgm:t>
        <a:bodyPr/>
        <a:lstStyle/>
        <a:p>
          <a:r>
            <a:rPr lang="en-US"/>
            <a:t>4. Level of Care Determined</a:t>
          </a:r>
        </a:p>
      </dgm:t>
    </dgm:pt>
    <dgm:pt modelId="{F0E3D5FE-A72E-4C93-86C0-FD2C13923D82}" type="parTrans" cxnId="{D633AF26-1750-403F-A251-74285921F708}">
      <dgm:prSet/>
      <dgm:spPr/>
      <dgm:t>
        <a:bodyPr/>
        <a:lstStyle/>
        <a:p>
          <a:endParaRPr lang="en-US"/>
        </a:p>
      </dgm:t>
    </dgm:pt>
    <dgm:pt modelId="{F5C9DD52-C762-4EB3-B7CD-17DE6EF26B5F}" type="sibTrans" cxnId="{D633AF26-1750-403F-A251-74285921F708}">
      <dgm:prSet/>
      <dgm:spPr/>
      <dgm:t>
        <a:bodyPr/>
        <a:lstStyle/>
        <a:p>
          <a:endParaRPr lang="en-US"/>
        </a:p>
      </dgm:t>
    </dgm:pt>
    <dgm:pt modelId="{C1078C8F-317C-47B2-94D5-92E32F3F8F54}">
      <dgm:prSet phldrT="[Text]" phldr="0"/>
      <dgm:spPr/>
      <dgm:t>
        <a:bodyPr/>
        <a:lstStyle/>
        <a:p>
          <a:r>
            <a:rPr lang="en-US">
              <a:latin typeface="Aptos Display" panose="02110004020202020204"/>
            </a:rPr>
            <a:t>5</a:t>
          </a:r>
          <a:r>
            <a:rPr lang="en-US"/>
            <a:t>. Admission to YHC Residential </a:t>
          </a:r>
        </a:p>
      </dgm:t>
    </dgm:pt>
    <dgm:pt modelId="{64F8332B-0ECF-4785-8790-8B4681FD90D8}" type="parTrans" cxnId="{58E393D4-3579-426F-8E5B-92048F9E33AD}">
      <dgm:prSet/>
      <dgm:spPr/>
      <dgm:t>
        <a:bodyPr/>
        <a:lstStyle/>
        <a:p>
          <a:endParaRPr lang="en-US"/>
        </a:p>
      </dgm:t>
    </dgm:pt>
    <dgm:pt modelId="{D6A029DC-1991-4F79-9654-60B3ECCB3175}" type="sibTrans" cxnId="{58E393D4-3579-426F-8E5B-92048F9E33AD}">
      <dgm:prSet/>
      <dgm:spPr/>
      <dgm:t>
        <a:bodyPr/>
        <a:lstStyle/>
        <a:p>
          <a:endParaRPr lang="en-US"/>
        </a:p>
      </dgm:t>
    </dgm:pt>
    <dgm:pt modelId="{989A276D-DD88-4698-B6B5-25EBCE9E8C34}" type="pres">
      <dgm:prSet presAssocID="{F00CADB6-5E90-4F79-903B-BFEEEEC53537}" presName="cycle" presStyleCnt="0">
        <dgm:presLayoutVars>
          <dgm:dir/>
          <dgm:resizeHandles val="exact"/>
        </dgm:presLayoutVars>
      </dgm:prSet>
      <dgm:spPr/>
    </dgm:pt>
    <dgm:pt modelId="{D45DBA18-302F-498D-85D7-7ED272BC7E45}" type="pres">
      <dgm:prSet presAssocID="{E4DA6CC6-3667-4B80-ADD9-5DFBFC5B83EC}" presName="node" presStyleLbl="node1" presStyleIdx="0" presStyleCnt="5">
        <dgm:presLayoutVars>
          <dgm:bulletEnabled val="1"/>
        </dgm:presLayoutVars>
      </dgm:prSet>
      <dgm:spPr/>
    </dgm:pt>
    <dgm:pt modelId="{FB128AFB-F3E1-4F58-BC3E-3A6A4E1AFC35}" type="pres">
      <dgm:prSet presAssocID="{E4DA6CC6-3667-4B80-ADD9-5DFBFC5B83EC}" presName="spNode" presStyleCnt="0"/>
      <dgm:spPr/>
    </dgm:pt>
    <dgm:pt modelId="{EE4223D2-D5A4-4C97-88C6-D1130C15B5C9}" type="pres">
      <dgm:prSet presAssocID="{2291AC4C-6E87-4D57-92CD-E67CD91B930F}" presName="sibTrans" presStyleLbl="sibTrans1D1" presStyleIdx="0" presStyleCnt="5"/>
      <dgm:spPr/>
    </dgm:pt>
    <dgm:pt modelId="{1561ADA3-D607-48B7-9FFB-03D6D4225B9D}" type="pres">
      <dgm:prSet presAssocID="{52C541C9-B26D-4420-9AC9-360020D650E2}" presName="node" presStyleLbl="node1" presStyleIdx="1" presStyleCnt="5">
        <dgm:presLayoutVars>
          <dgm:bulletEnabled val="1"/>
        </dgm:presLayoutVars>
      </dgm:prSet>
      <dgm:spPr/>
    </dgm:pt>
    <dgm:pt modelId="{274D68C9-4642-435B-8111-6E7DDFDDFE26}" type="pres">
      <dgm:prSet presAssocID="{52C541C9-B26D-4420-9AC9-360020D650E2}" presName="spNode" presStyleCnt="0"/>
      <dgm:spPr/>
    </dgm:pt>
    <dgm:pt modelId="{FCB6F30E-D865-4085-9E85-1B573A4A80E6}" type="pres">
      <dgm:prSet presAssocID="{585C6334-D23A-46A9-BA51-5A2ECB46ADD4}" presName="sibTrans" presStyleLbl="sibTrans1D1" presStyleIdx="1" presStyleCnt="5"/>
      <dgm:spPr/>
    </dgm:pt>
    <dgm:pt modelId="{B8EBEB12-03C9-468F-87A3-73FC9FF7FDB5}" type="pres">
      <dgm:prSet presAssocID="{6889EED2-3D61-477A-88FC-D0DDAC636622}" presName="node" presStyleLbl="node1" presStyleIdx="2" presStyleCnt="5">
        <dgm:presLayoutVars>
          <dgm:bulletEnabled val="1"/>
        </dgm:presLayoutVars>
      </dgm:prSet>
      <dgm:spPr/>
    </dgm:pt>
    <dgm:pt modelId="{54C7DFFE-620F-4331-ABF6-EB0E14CB8F42}" type="pres">
      <dgm:prSet presAssocID="{6889EED2-3D61-477A-88FC-D0DDAC636622}" presName="spNode" presStyleCnt="0"/>
      <dgm:spPr/>
    </dgm:pt>
    <dgm:pt modelId="{970996FF-B83D-405F-882E-BB507321C846}" type="pres">
      <dgm:prSet presAssocID="{0CEAC01C-1CE2-493C-B2BD-BE02D2FBD3E3}" presName="sibTrans" presStyleLbl="sibTrans1D1" presStyleIdx="2" presStyleCnt="5"/>
      <dgm:spPr/>
    </dgm:pt>
    <dgm:pt modelId="{D41F697C-4045-4A3A-B28F-0822EF34148A}" type="pres">
      <dgm:prSet presAssocID="{4A266B44-973D-4BB4-8861-16D6D8435629}" presName="node" presStyleLbl="node1" presStyleIdx="3" presStyleCnt="5">
        <dgm:presLayoutVars>
          <dgm:bulletEnabled val="1"/>
        </dgm:presLayoutVars>
      </dgm:prSet>
      <dgm:spPr/>
    </dgm:pt>
    <dgm:pt modelId="{83A1480E-A675-4E84-AE9F-5D3B165B9E21}" type="pres">
      <dgm:prSet presAssocID="{4A266B44-973D-4BB4-8861-16D6D8435629}" presName="spNode" presStyleCnt="0"/>
      <dgm:spPr/>
    </dgm:pt>
    <dgm:pt modelId="{AD69A351-C588-4DA3-8090-3874E0D0EF56}" type="pres">
      <dgm:prSet presAssocID="{F5C9DD52-C762-4EB3-B7CD-17DE6EF26B5F}" presName="sibTrans" presStyleLbl="sibTrans1D1" presStyleIdx="3" presStyleCnt="5"/>
      <dgm:spPr/>
    </dgm:pt>
    <dgm:pt modelId="{7BAD2D0B-0864-4187-ACFF-21DFCEBF6624}" type="pres">
      <dgm:prSet presAssocID="{C1078C8F-317C-47B2-94D5-92E32F3F8F54}" presName="node" presStyleLbl="node1" presStyleIdx="4" presStyleCnt="5">
        <dgm:presLayoutVars>
          <dgm:bulletEnabled val="1"/>
        </dgm:presLayoutVars>
      </dgm:prSet>
      <dgm:spPr/>
    </dgm:pt>
    <dgm:pt modelId="{47BDBD2B-DD51-495D-9606-11476E502A2B}" type="pres">
      <dgm:prSet presAssocID="{C1078C8F-317C-47B2-94D5-92E32F3F8F54}" presName="spNode" presStyleCnt="0"/>
      <dgm:spPr/>
    </dgm:pt>
    <dgm:pt modelId="{53EE60DF-CFC9-4B0C-90BC-3CEA70D5EE3C}" type="pres">
      <dgm:prSet presAssocID="{D6A029DC-1991-4F79-9654-60B3ECCB3175}" presName="sibTrans" presStyleLbl="sibTrans1D1" presStyleIdx="4" presStyleCnt="5"/>
      <dgm:spPr/>
    </dgm:pt>
  </dgm:ptLst>
  <dgm:cxnLst>
    <dgm:cxn modelId="{958D3102-833F-479D-8E2C-56CADA1C4B7D}" type="presOf" srcId="{D6A029DC-1991-4F79-9654-60B3ECCB3175}" destId="{53EE60DF-CFC9-4B0C-90BC-3CEA70D5EE3C}" srcOrd="0" destOrd="0" presId="urn:microsoft.com/office/officeart/2005/8/layout/cycle5"/>
    <dgm:cxn modelId="{8C2FF60E-7D34-4FAC-836A-C7C470DDA60B}" type="presOf" srcId="{0CEAC01C-1CE2-493C-B2BD-BE02D2FBD3E3}" destId="{970996FF-B83D-405F-882E-BB507321C846}" srcOrd="0" destOrd="0" presId="urn:microsoft.com/office/officeart/2005/8/layout/cycle5"/>
    <dgm:cxn modelId="{023B7811-A5A1-4FB2-850F-90517C4B8FB1}" type="presOf" srcId="{C1078C8F-317C-47B2-94D5-92E32F3F8F54}" destId="{7BAD2D0B-0864-4187-ACFF-21DFCEBF6624}" srcOrd="0" destOrd="0" presId="urn:microsoft.com/office/officeart/2005/8/layout/cycle5"/>
    <dgm:cxn modelId="{2950C01E-240C-4E89-9E1B-5074FD71DE7E}" type="presOf" srcId="{2291AC4C-6E87-4D57-92CD-E67CD91B930F}" destId="{EE4223D2-D5A4-4C97-88C6-D1130C15B5C9}" srcOrd="0" destOrd="0" presId="urn:microsoft.com/office/officeart/2005/8/layout/cycle5"/>
    <dgm:cxn modelId="{92D22E25-D782-425D-BF2F-17887DE17A45}" srcId="{F00CADB6-5E90-4F79-903B-BFEEEEC53537}" destId="{6889EED2-3D61-477A-88FC-D0DDAC636622}" srcOrd="2" destOrd="0" parTransId="{3DF630D6-E181-4A4F-9191-B966E54494C8}" sibTransId="{0CEAC01C-1CE2-493C-B2BD-BE02D2FBD3E3}"/>
    <dgm:cxn modelId="{D633AF26-1750-403F-A251-74285921F708}" srcId="{F00CADB6-5E90-4F79-903B-BFEEEEC53537}" destId="{4A266B44-973D-4BB4-8861-16D6D8435629}" srcOrd="3" destOrd="0" parTransId="{F0E3D5FE-A72E-4C93-86C0-FD2C13923D82}" sibTransId="{F5C9DD52-C762-4EB3-B7CD-17DE6EF26B5F}"/>
    <dgm:cxn modelId="{6A74CE27-8588-4698-9717-DCB61E9469A5}" type="presOf" srcId="{4A266B44-973D-4BB4-8861-16D6D8435629}" destId="{D41F697C-4045-4A3A-B28F-0822EF34148A}" srcOrd="0" destOrd="0" presId="urn:microsoft.com/office/officeart/2005/8/layout/cycle5"/>
    <dgm:cxn modelId="{342A4345-37A5-44B4-85D4-B352AFDB6155}" srcId="{F00CADB6-5E90-4F79-903B-BFEEEEC53537}" destId="{52C541C9-B26D-4420-9AC9-360020D650E2}" srcOrd="1" destOrd="0" parTransId="{096BCDF0-4716-4720-8F3D-E9D177243553}" sibTransId="{585C6334-D23A-46A9-BA51-5A2ECB46ADD4}"/>
    <dgm:cxn modelId="{F11B5780-FB31-484A-B5C6-EFC48E34C866}" type="presOf" srcId="{52C541C9-B26D-4420-9AC9-360020D650E2}" destId="{1561ADA3-D607-48B7-9FFB-03D6D4225B9D}" srcOrd="0" destOrd="0" presId="urn:microsoft.com/office/officeart/2005/8/layout/cycle5"/>
    <dgm:cxn modelId="{2BC18498-D771-4ACC-A46A-29CD6BA167D0}" type="presOf" srcId="{585C6334-D23A-46A9-BA51-5A2ECB46ADD4}" destId="{FCB6F30E-D865-4085-9E85-1B573A4A80E6}" srcOrd="0" destOrd="0" presId="urn:microsoft.com/office/officeart/2005/8/layout/cycle5"/>
    <dgm:cxn modelId="{8790E9A1-49AE-436B-A2D4-5BBEA64AB5D2}" type="presOf" srcId="{F00CADB6-5E90-4F79-903B-BFEEEEC53537}" destId="{989A276D-DD88-4698-B6B5-25EBCE9E8C34}" srcOrd="0" destOrd="0" presId="urn:microsoft.com/office/officeart/2005/8/layout/cycle5"/>
    <dgm:cxn modelId="{3B51F2B7-C78D-44C5-B240-D017B9799F41}" type="presOf" srcId="{E4DA6CC6-3667-4B80-ADD9-5DFBFC5B83EC}" destId="{D45DBA18-302F-498D-85D7-7ED272BC7E45}" srcOrd="0" destOrd="0" presId="urn:microsoft.com/office/officeart/2005/8/layout/cycle5"/>
    <dgm:cxn modelId="{1A93CFB9-C8AF-486C-8707-4AD1C6D78BFC}" type="presOf" srcId="{6889EED2-3D61-477A-88FC-D0DDAC636622}" destId="{B8EBEB12-03C9-468F-87A3-73FC9FF7FDB5}" srcOrd="0" destOrd="0" presId="urn:microsoft.com/office/officeart/2005/8/layout/cycle5"/>
    <dgm:cxn modelId="{7AF7A3C6-A3A4-482A-8960-FD103FA7D39B}" type="presOf" srcId="{F5C9DD52-C762-4EB3-B7CD-17DE6EF26B5F}" destId="{AD69A351-C588-4DA3-8090-3874E0D0EF56}" srcOrd="0" destOrd="0" presId="urn:microsoft.com/office/officeart/2005/8/layout/cycle5"/>
    <dgm:cxn modelId="{58E393D4-3579-426F-8E5B-92048F9E33AD}" srcId="{F00CADB6-5E90-4F79-903B-BFEEEEC53537}" destId="{C1078C8F-317C-47B2-94D5-92E32F3F8F54}" srcOrd="4" destOrd="0" parTransId="{64F8332B-0ECF-4785-8790-8B4681FD90D8}" sibTransId="{D6A029DC-1991-4F79-9654-60B3ECCB3175}"/>
    <dgm:cxn modelId="{3CB5E1EF-8F18-4126-9E3A-C75DB3D2E60D}" srcId="{F00CADB6-5E90-4F79-903B-BFEEEEC53537}" destId="{E4DA6CC6-3667-4B80-ADD9-5DFBFC5B83EC}" srcOrd="0" destOrd="0" parTransId="{D3DEF1C6-6F56-4191-80DC-BEE3FCD388DA}" sibTransId="{2291AC4C-6E87-4D57-92CD-E67CD91B930F}"/>
    <dgm:cxn modelId="{ED37F38E-58E4-4286-975F-107576CB992A}" type="presParOf" srcId="{989A276D-DD88-4698-B6B5-25EBCE9E8C34}" destId="{D45DBA18-302F-498D-85D7-7ED272BC7E45}" srcOrd="0" destOrd="0" presId="urn:microsoft.com/office/officeart/2005/8/layout/cycle5"/>
    <dgm:cxn modelId="{50BA2BB3-9BED-40AC-B58B-757C1D1C6C2B}" type="presParOf" srcId="{989A276D-DD88-4698-B6B5-25EBCE9E8C34}" destId="{FB128AFB-F3E1-4F58-BC3E-3A6A4E1AFC35}" srcOrd="1" destOrd="0" presId="urn:microsoft.com/office/officeart/2005/8/layout/cycle5"/>
    <dgm:cxn modelId="{1C9E6664-4A13-4C1F-A15D-4BE1C9C8ED5F}" type="presParOf" srcId="{989A276D-DD88-4698-B6B5-25EBCE9E8C34}" destId="{EE4223D2-D5A4-4C97-88C6-D1130C15B5C9}" srcOrd="2" destOrd="0" presId="urn:microsoft.com/office/officeart/2005/8/layout/cycle5"/>
    <dgm:cxn modelId="{29F3BB6F-190B-4EA6-8C93-7923D1E84FD6}" type="presParOf" srcId="{989A276D-DD88-4698-B6B5-25EBCE9E8C34}" destId="{1561ADA3-D607-48B7-9FFB-03D6D4225B9D}" srcOrd="3" destOrd="0" presId="urn:microsoft.com/office/officeart/2005/8/layout/cycle5"/>
    <dgm:cxn modelId="{00899916-9EA0-43B6-8E26-54E109BB3B54}" type="presParOf" srcId="{989A276D-DD88-4698-B6B5-25EBCE9E8C34}" destId="{274D68C9-4642-435B-8111-6E7DDFDDFE26}" srcOrd="4" destOrd="0" presId="urn:microsoft.com/office/officeart/2005/8/layout/cycle5"/>
    <dgm:cxn modelId="{706625B2-82D4-481B-A5B7-98F3D3BC35DC}" type="presParOf" srcId="{989A276D-DD88-4698-B6B5-25EBCE9E8C34}" destId="{FCB6F30E-D865-4085-9E85-1B573A4A80E6}" srcOrd="5" destOrd="0" presId="urn:microsoft.com/office/officeart/2005/8/layout/cycle5"/>
    <dgm:cxn modelId="{0C865CEB-8504-4AFF-9229-BD0179D5AFF4}" type="presParOf" srcId="{989A276D-DD88-4698-B6B5-25EBCE9E8C34}" destId="{B8EBEB12-03C9-468F-87A3-73FC9FF7FDB5}" srcOrd="6" destOrd="0" presId="urn:microsoft.com/office/officeart/2005/8/layout/cycle5"/>
    <dgm:cxn modelId="{65430075-336A-42A6-B4B1-80CD35BF80D4}" type="presParOf" srcId="{989A276D-DD88-4698-B6B5-25EBCE9E8C34}" destId="{54C7DFFE-620F-4331-ABF6-EB0E14CB8F42}" srcOrd="7" destOrd="0" presId="urn:microsoft.com/office/officeart/2005/8/layout/cycle5"/>
    <dgm:cxn modelId="{D91F43A2-F6E7-4BB2-89F6-A36F45023F74}" type="presParOf" srcId="{989A276D-DD88-4698-B6B5-25EBCE9E8C34}" destId="{970996FF-B83D-405F-882E-BB507321C846}" srcOrd="8" destOrd="0" presId="urn:microsoft.com/office/officeart/2005/8/layout/cycle5"/>
    <dgm:cxn modelId="{6679EB65-BF31-47E6-8D8B-EFA0D47B824F}" type="presParOf" srcId="{989A276D-DD88-4698-B6B5-25EBCE9E8C34}" destId="{D41F697C-4045-4A3A-B28F-0822EF34148A}" srcOrd="9" destOrd="0" presId="urn:microsoft.com/office/officeart/2005/8/layout/cycle5"/>
    <dgm:cxn modelId="{B6EF2078-A67C-45BC-AEBD-550326173122}" type="presParOf" srcId="{989A276D-DD88-4698-B6B5-25EBCE9E8C34}" destId="{83A1480E-A675-4E84-AE9F-5D3B165B9E21}" srcOrd="10" destOrd="0" presId="urn:microsoft.com/office/officeart/2005/8/layout/cycle5"/>
    <dgm:cxn modelId="{E9B596FF-BEC3-4F1F-ABD0-FE7E2D07E056}" type="presParOf" srcId="{989A276D-DD88-4698-B6B5-25EBCE9E8C34}" destId="{AD69A351-C588-4DA3-8090-3874E0D0EF56}" srcOrd="11" destOrd="0" presId="urn:microsoft.com/office/officeart/2005/8/layout/cycle5"/>
    <dgm:cxn modelId="{1F661BC6-F52B-4D1D-AFAB-A81621571581}" type="presParOf" srcId="{989A276D-DD88-4698-B6B5-25EBCE9E8C34}" destId="{7BAD2D0B-0864-4187-ACFF-21DFCEBF6624}" srcOrd="12" destOrd="0" presId="urn:microsoft.com/office/officeart/2005/8/layout/cycle5"/>
    <dgm:cxn modelId="{1E5F26D0-9B6B-4ADD-AF56-A9791E2F19C0}" type="presParOf" srcId="{989A276D-DD88-4698-B6B5-25EBCE9E8C34}" destId="{47BDBD2B-DD51-495D-9606-11476E502A2B}" srcOrd="13" destOrd="0" presId="urn:microsoft.com/office/officeart/2005/8/layout/cycle5"/>
    <dgm:cxn modelId="{A416B118-EEBE-4C8E-ACD2-ACE4CB0D28F2}" type="presParOf" srcId="{989A276D-DD88-4698-B6B5-25EBCE9E8C34}" destId="{53EE60DF-CFC9-4B0C-90BC-3CEA70D5EE3C}" srcOrd="14"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93DFC-CB30-4450-9EA3-FA1E3FC3416B}">
      <dsp:nvSpPr>
        <dsp:cNvPr id="0" name=""/>
        <dsp:cNvSpPr/>
      </dsp:nvSpPr>
      <dsp:spPr>
        <a:xfrm>
          <a:off x="2290" y="178532"/>
          <a:ext cx="2877701" cy="993600"/>
        </a:xfrm>
        <a:prstGeom prst="roundRect">
          <a:avLst>
            <a:gd name="adj" fmla="val 10000"/>
          </a:avLst>
        </a:prstGeom>
        <a:solidFill>
          <a:srgbClr val="41141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ctr" defTabSz="889000">
            <a:lnSpc>
              <a:spcPct val="90000"/>
            </a:lnSpc>
            <a:spcBef>
              <a:spcPct val="0"/>
            </a:spcBef>
            <a:spcAft>
              <a:spcPct val="35000"/>
            </a:spcAft>
            <a:buNone/>
          </a:pPr>
          <a:r>
            <a:rPr lang="en-US" sz="2000" b="1" kern="1200"/>
            <a:t>2024</a:t>
          </a:r>
          <a:endParaRPr lang="en-US" sz="2800" b="1" kern="1200"/>
        </a:p>
      </dsp:txBody>
      <dsp:txXfrm>
        <a:off x="2290" y="178532"/>
        <a:ext cx="2877701" cy="662400"/>
      </dsp:txXfrm>
    </dsp:sp>
    <dsp:sp modelId="{E3FA0B79-A36D-4FFB-ABFA-75602C3FD0D2}">
      <dsp:nvSpPr>
        <dsp:cNvPr id="0" name=""/>
        <dsp:cNvSpPr/>
      </dsp:nvSpPr>
      <dsp:spPr>
        <a:xfrm>
          <a:off x="583526" y="1019465"/>
          <a:ext cx="2877701" cy="4876426"/>
        </a:xfrm>
        <a:prstGeom prst="roundRect">
          <a:avLst>
            <a:gd name="adj" fmla="val 10000"/>
          </a:avLst>
        </a:prstGeom>
        <a:solidFill>
          <a:schemeClr val="lt1">
            <a:alpha val="90000"/>
            <a:hueOff val="0"/>
            <a:satOff val="0"/>
            <a:lumOff val="0"/>
            <a:alphaOff val="0"/>
          </a:schemeClr>
        </a:solidFill>
        <a:ln w="25400" cap="flat" cmpd="sng" algn="ctr">
          <a:solidFill>
            <a:srgbClr val="411413"/>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rtl="0">
            <a:lnSpc>
              <a:spcPct val="90000"/>
            </a:lnSpc>
            <a:spcBef>
              <a:spcPct val="0"/>
            </a:spcBef>
            <a:spcAft>
              <a:spcPct val="15000"/>
            </a:spcAft>
            <a:buChar char="•"/>
          </a:pPr>
          <a:r>
            <a:rPr lang="en-US" sz="2300" kern="1200">
              <a:latin typeface="Calibri"/>
            </a:rPr>
            <a:t>Navajo Department of Health posts RFP. </a:t>
          </a:r>
          <a:endParaRPr lang="en-US" sz="2300" kern="1200"/>
        </a:p>
        <a:p>
          <a:pPr marL="228600" lvl="1" indent="-228600" algn="l" defTabSz="1022350" rtl="0">
            <a:lnSpc>
              <a:spcPct val="90000"/>
            </a:lnSpc>
            <a:spcBef>
              <a:spcPct val="0"/>
            </a:spcBef>
            <a:spcAft>
              <a:spcPct val="15000"/>
            </a:spcAft>
            <a:buChar char="•"/>
          </a:pPr>
          <a:r>
            <a:rPr lang="en-US" sz="2300" b="0" kern="1200">
              <a:latin typeface="Calibri"/>
            </a:rPr>
            <a:t>Axiom Care awarded RFP. </a:t>
          </a:r>
        </a:p>
      </dsp:txBody>
      <dsp:txXfrm>
        <a:off x="667811" y="1103750"/>
        <a:ext cx="2709131" cy="4707856"/>
      </dsp:txXfrm>
    </dsp:sp>
    <dsp:sp modelId="{AD91291E-2A57-40F6-9E89-E905D34E4515}">
      <dsp:nvSpPr>
        <dsp:cNvPr id="0" name=""/>
        <dsp:cNvSpPr/>
      </dsp:nvSpPr>
      <dsp:spPr>
        <a:xfrm>
          <a:off x="3316240" y="151500"/>
          <a:ext cx="924848" cy="716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316240" y="294793"/>
        <a:ext cx="709909" cy="429878"/>
      </dsp:txXfrm>
    </dsp:sp>
    <dsp:sp modelId="{4A1F77FA-D87F-4312-AEE5-3CB93294E27F}">
      <dsp:nvSpPr>
        <dsp:cNvPr id="0" name=""/>
        <dsp:cNvSpPr/>
      </dsp:nvSpPr>
      <dsp:spPr>
        <a:xfrm>
          <a:off x="4624988" y="178532"/>
          <a:ext cx="2877701" cy="9936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ctr" defTabSz="889000">
            <a:lnSpc>
              <a:spcPct val="90000"/>
            </a:lnSpc>
            <a:spcBef>
              <a:spcPct val="0"/>
            </a:spcBef>
            <a:spcAft>
              <a:spcPct val="35000"/>
            </a:spcAft>
            <a:buNone/>
          </a:pPr>
          <a:r>
            <a:rPr lang="en-US" sz="2000" b="1" kern="1200"/>
            <a:t>March 2025</a:t>
          </a:r>
        </a:p>
      </dsp:txBody>
      <dsp:txXfrm>
        <a:off x="4624988" y="178532"/>
        <a:ext cx="2877701" cy="662400"/>
      </dsp:txXfrm>
    </dsp:sp>
    <dsp:sp modelId="{EE865B60-AE5A-478E-BD76-8C3B416C52F6}">
      <dsp:nvSpPr>
        <dsp:cNvPr id="0" name=""/>
        <dsp:cNvSpPr/>
      </dsp:nvSpPr>
      <dsp:spPr>
        <a:xfrm>
          <a:off x="5175605" y="1019465"/>
          <a:ext cx="2877701" cy="48764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NDOH purchased building.</a:t>
          </a:r>
        </a:p>
        <a:p>
          <a:pPr marL="228600" lvl="1" indent="-228600" algn="l" defTabSz="1022350">
            <a:lnSpc>
              <a:spcPct val="90000"/>
            </a:lnSpc>
            <a:spcBef>
              <a:spcPct val="0"/>
            </a:spcBef>
            <a:spcAft>
              <a:spcPct val="15000"/>
            </a:spcAft>
            <a:buChar char="•"/>
          </a:pPr>
          <a:r>
            <a:rPr lang="en-US" sz="2300" kern="1200" dirty="0"/>
            <a:t>DBMHS established program to address critical need.</a:t>
          </a:r>
        </a:p>
      </dsp:txBody>
      <dsp:txXfrm>
        <a:off x="5259890" y="1103750"/>
        <a:ext cx="2709131" cy="4707856"/>
      </dsp:txXfrm>
    </dsp:sp>
    <dsp:sp modelId="{2183C74B-6112-40C5-A647-A3807E2660B7}">
      <dsp:nvSpPr>
        <dsp:cNvPr id="0" name=""/>
        <dsp:cNvSpPr/>
      </dsp:nvSpPr>
      <dsp:spPr>
        <a:xfrm>
          <a:off x="7938939" y="151500"/>
          <a:ext cx="924848" cy="716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7938939" y="294793"/>
        <a:ext cx="709909" cy="429878"/>
      </dsp:txXfrm>
    </dsp:sp>
    <dsp:sp modelId="{00078DE7-7958-4B42-A0E1-C51C3BE38280}">
      <dsp:nvSpPr>
        <dsp:cNvPr id="0" name=""/>
        <dsp:cNvSpPr/>
      </dsp:nvSpPr>
      <dsp:spPr>
        <a:xfrm>
          <a:off x="9247686" y="178532"/>
          <a:ext cx="2877701" cy="993600"/>
        </a:xfrm>
        <a:prstGeom prst="roundRect">
          <a:avLst>
            <a:gd name="adj" fmla="val 10000"/>
          </a:avLst>
        </a:prstGeom>
        <a:solidFill>
          <a:srgbClr val="7CA4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ctr" defTabSz="889000">
            <a:lnSpc>
              <a:spcPct val="90000"/>
            </a:lnSpc>
            <a:spcBef>
              <a:spcPct val="0"/>
            </a:spcBef>
            <a:spcAft>
              <a:spcPct val="35000"/>
            </a:spcAft>
            <a:buNone/>
          </a:pPr>
          <a:r>
            <a:rPr lang="en-US" sz="2000" b="1" kern="1200"/>
            <a:t>Partnership Established</a:t>
          </a:r>
        </a:p>
      </dsp:txBody>
      <dsp:txXfrm>
        <a:off x="9247686" y="178532"/>
        <a:ext cx="2877701" cy="662400"/>
      </dsp:txXfrm>
    </dsp:sp>
    <dsp:sp modelId="{A6E3658C-4619-4F57-B825-3777FB53185C}">
      <dsp:nvSpPr>
        <dsp:cNvPr id="0" name=""/>
        <dsp:cNvSpPr/>
      </dsp:nvSpPr>
      <dsp:spPr>
        <a:xfrm>
          <a:off x="9841182" y="1019465"/>
          <a:ext cx="2877701" cy="4876426"/>
        </a:xfrm>
        <a:prstGeom prst="roundRect">
          <a:avLst>
            <a:gd name="adj" fmla="val 10000"/>
          </a:avLst>
        </a:prstGeom>
        <a:solidFill>
          <a:schemeClr val="lt1">
            <a:alpha val="90000"/>
            <a:hueOff val="0"/>
            <a:satOff val="0"/>
            <a:lumOff val="0"/>
            <a:alphaOff val="0"/>
          </a:schemeClr>
        </a:solidFill>
        <a:ln w="25400" cap="flat" cmpd="sng" algn="ctr">
          <a:solidFill>
            <a:srgbClr val="7CA489"/>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Axiom Care contracted as operating partner.</a:t>
          </a:r>
        </a:p>
        <a:p>
          <a:pPr marL="228600" lvl="1" indent="-228600" algn="l" defTabSz="1022350">
            <a:lnSpc>
              <a:spcPct val="90000"/>
            </a:lnSpc>
            <a:spcBef>
              <a:spcPct val="0"/>
            </a:spcBef>
            <a:spcAft>
              <a:spcPct val="15000"/>
            </a:spcAft>
            <a:buChar char="•"/>
          </a:pPr>
          <a:r>
            <a:rPr lang="en-US" sz="2300" kern="1200" dirty="0"/>
            <a:t>Contracted &amp; credentialed with AHCCCS, AIHP and insurances partners. </a:t>
          </a:r>
        </a:p>
        <a:p>
          <a:pPr marL="228600" lvl="1" indent="-228600" algn="l" defTabSz="1022350">
            <a:lnSpc>
              <a:spcPct val="90000"/>
            </a:lnSpc>
            <a:spcBef>
              <a:spcPct val="0"/>
            </a:spcBef>
            <a:spcAft>
              <a:spcPct val="15000"/>
            </a:spcAft>
            <a:buChar char="•"/>
          </a:pPr>
          <a:r>
            <a:rPr lang="en-US" sz="2300" kern="1200" dirty="0"/>
            <a:t>Licensed by </a:t>
          </a:r>
          <a:r>
            <a:rPr lang="en-US" sz="2300" kern="1200" dirty="0">
              <a:latin typeface="Calibri"/>
            </a:rPr>
            <a:t>ADOH</a:t>
          </a:r>
          <a:r>
            <a:rPr lang="en-US" sz="2300" kern="1200" dirty="0"/>
            <a:t> </a:t>
          </a:r>
        </a:p>
        <a:p>
          <a:pPr marL="228600" lvl="1" indent="-228600" algn="l" defTabSz="1022350">
            <a:lnSpc>
              <a:spcPct val="90000"/>
            </a:lnSpc>
            <a:spcBef>
              <a:spcPct val="0"/>
            </a:spcBef>
            <a:spcAft>
              <a:spcPct val="15000"/>
            </a:spcAft>
            <a:buChar char="•"/>
          </a:pPr>
          <a:r>
            <a:rPr lang="en-US" sz="2300" kern="1200" dirty="0"/>
            <a:t>Joint Commission accredited.</a:t>
          </a:r>
        </a:p>
      </dsp:txBody>
      <dsp:txXfrm>
        <a:off x="9925467" y="1103750"/>
        <a:ext cx="2709131" cy="4707856"/>
      </dsp:txXfrm>
    </dsp:sp>
    <dsp:sp modelId="{C7ABB2A1-FB41-440C-8D7C-AA3AD6FEFEA7}">
      <dsp:nvSpPr>
        <dsp:cNvPr id="0" name=""/>
        <dsp:cNvSpPr/>
      </dsp:nvSpPr>
      <dsp:spPr>
        <a:xfrm>
          <a:off x="12561637" y="151500"/>
          <a:ext cx="924848" cy="716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12561637" y="294793"/>
        <a:ext cx="709909" cy="429878"/>
      </dsp:txXfrm>
    </dsp:sp>
    <dsp:sp modelId="{BBA02E48-B0F9-45A6-8C05-4C7699228789}">
      <dsp:nvSpPr>
        <dsp:cNvPr id="0" name=""/>
        <dsp:cNvSpPr/>
      </dsp:nvSpPr>
      <dsp:spPr>
        <a:xfrm>
          <a:off x="13870385" y="178532"/>
          <a:ext cx="2877701" cy="993600"/>
        </a:xfrm>
        <a:prstGeom prst="roundRect">
          <a:avLst>
            <a:gd name="adj" fmla="val 10000"/>
          </a:avLst>
        </a:prstGeom>
        <a:solidFill>
          <a:srgbClr val="FCBA74"/>
        </a:solidFill>
        <a:ln w="25400" cap="flat" cmpd="sng" algn="ctr">
          <a:solidFill>
            <a:srgbClr val="FCBA7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July 2026</a:t>
          </a:r>
        </a:p>
      </dsp:txBody>
      <dsp:txXfrm>
        <a:off x="13870385" y="178532"/>
        <a:ext cx="2877701" cy="662400"/>
      </dsp:txXfrm>
    </dsp:sp>
    <dsp:sp modelId="{DC06D999-1890-42EA-BF84-26C3257EFB01}">
      <dsp:nvSpPr>
        <dsp:cNvPr id="0" name=""/>
        <dsp:cNvSpPr/>
      </dsp:nvSpPr>
      <dsp:spPr>
        <a:xfrm>
          <a:off x="14462084" y="1019465"/>
          <a:ext cx="2877701" cy="4876426"/>
        </a:xfrm>
        <a:prstGeom prst="roundRect">
          <a:avLst>
            <a:gd name="adj" fmla="val 10000"/>
          </a:avLst>
        </a:prstGeom>
        <a:solidFill>
          <a:schemeClr val="lt1">
            <a:alpha val="90000"/>
            <a:hueOff val="0"/>
            <a:satOff val="0"/>
            <a:lumOff val="0"/>
            <a:alphaOff val="0"/>
          </a:schemeClr>
        </a:solidFill>
        <a:ln w="25400" cap="flat" cmpd="sng" algn="ctr">
          <a:solidFill>
            <a:srgbClr val="FCBA74"/>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92-bed residential treatment capacity.</a:t>
          </a:r>
        </a:p>
        <a:p>
          <a:pPr marL="228600" lvl="1" indent="-228600" algn="l" defTabSz="1022350" rtl="0">
            <a:lnSpc>
              <a:spcPct val="90000"/>
            </a:lnSpc>
            <a:spcBef>
              <a:spcPct val="0"/>
            </a:spcBef>
            <a:spcAft>
              <a:spcPct val="15000"/>
            </a:spcAft>
            <a:buChar char="•"/>
          </a:pPr>
          <a:r>
            <a:rPr lang="en-US" sz="2300" kern="1200" dirty="0">
              <a:latin typeface="Calibri"/>
            </a:rPr>
            <a:t>Over 386 Navajo relatives served.</a:t>
          </a:r>
        </a:p>
        <a:p>
          <a:pPr marL="228600" lvl="1" indent="-228600" algn="l" defTabSz="1022350" rtl="0">
            <a:lnSpc>
              <a:spcPct val="90000"/>
            </a:lnSpc>
            <a:spcBef>
              <a:spcPct val="0"/>
            </a:spcBef>
            <a:spcAft>
              <a:spcPct val="15000"/>
            </a:spcAft>
            <a:buChar char="•"/>
          </a:pPr>
          <a:r>
            <a:rPr lang="en-US" sz="2300" kern="1200" dirty="0">
              <a:latin typeface="Calibri"/>
            </a:rPr>
            <a:t>90 Navajo relatives have successfully completed the program.</a:t>
          </a:r>
        </a:p>
      </dsp:txBody>
      <dsp:txXfrm>
        <a:off x="14546369" y="1103750"/>
        <a:ext cx="2709131" cy="47078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0B58-7894-4FBC-8727-0F0A1AD7E5CA}">
      <dsp:nvSpPr>
        <dsp:cNvPr id="0" name=""/>
        <dsp:cNvSpPr/>
      </dsp:nvSpPr>
      <dsp:spPr>
        <a:xfrm>
          <a:off x="0" y="0"/>
          <a:ext cx="18158016" cy="6454879"/>
        </a:xfrm>
        <a:prstGeom prst="roundRect">
          <a:avLst>
            <a:gd name="adj" fmla="val 8500"/>
          </a:avLst>
        </a:prstGeom>
        <a:solidFill>
          <a:srgbClr val="7CA4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5009703" numCol="1" spcCol="1270" anchor="t" anchorCtr="0">
          <a:noAutofit/>
        </a:bodyPr>
        <a:lstStyle/>
        <a:p>
          <a:pPr marL="0" lvl="0" indent="0" algn="l" defTabSz="1600200">
            <a:lnSpc>
              <a:spcPct val="90000"/>
            </a:lnSpc>
            <a:spcBef>
              <a:spcPct val="0"/>
            </a:spcBef>
            <a:spcAft>
              <a:spcPct val="35000"/>
            </a:spcAft>
            <a:buNone/>
          </a:pPr>
          <a:r>
            <a:rPr lang="en-US" sz="3600" b="1" kern="1200"/>
            <a:t>Navajo Nation (Ownership)</a:t>
          </a:r>
        </a:p>
      </dsp:txBody>
      <dsp:txXfrm>
        <a:off x="160698" y="160698"/>
        <a:ext cx="17836620" cy="6133483"/>
      </dsp:txXfrm>
    </dsp:sp>
    <dsp:sp modelId="{B52FB617-37CF-4925-A5FC-5ECA48401486}">
      <dsp:nvSpPr>
        <dsp:cNvPr id="0" name=""/>
        <dsp:cNvSpPr/>
      </dsp:nvSpPr>
      <dsp:spPr>
        <a:xfrm>
          <a:off x="453950" y="1613719"/>
          <a:ext cx="2723702" cy="1447304"/>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t>Owns </a:t>
          </a:r>
          <a:r>
            <a:rPr lang="en-US" sz="1400" kern="1200" err="1"/>
            <a:t>Yideeską́ądi</a:t>
          </a:r>
          <a:r>
            <a:rPr lang="en-US" sz="1400" kern="1200"/>
            <a:t> </a:t>
          </a:r>
          <a:r>
            <a:rPr lang="en-US" sz="1400" kern="1200" err="1"/>
            <a:t>Hózhǫ́ǫ́jí</a:t>
          </a:r>
          <a:r>
            <a:rPr lang="en-US" sz="1400" kern="1200"/>
            <a:t> Center</a:t>
          </a:r>
          <a:r>
            <a:rPr lang="en-US" sz="1400" b="0" kern="1200">
              <a:latin typeface="Calibri"/>
            </a:rPr>
            <a:t> </a:t>
          </a:r>
          <a:endParaRPr lang="en-US" sz="1400" b="0" kern="1200"/>
        </a:p>
      </dsp:txBody>
      <dsp:txXfrm>
        <a:off x="498460" y="1658229"/>
        <a:ext cx="2634682" cy="1358284"/>
      </dsp:txXfrm>
    </dsp:sp>
    <dsp:sp modelId="{5AA56E0A-B254-45B0-8A02-40EA683EC635}">
      <dsp:nvSpPr>
        <dsp:cNvPr id="0" name=""/>
        <dsp:cNvSpPr/>
      </dsp:nvSpPr>
      <dsp:spPr>
        <a:xfrm>
          <a:off x="453950" y="3148268"/>
          <a:ext cx="2723702" cy="1447304"/>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a:t>Established program through </a:t>
          </a:r>
          <a:r>
            <a:rPr lang="en-US" sz="1400" b="0" kern="1200">
              <a:latin typeface="Aptos Display" panose="02110004020202020204"/>
            </a:rPr>
            <a:t>DBMHS</a:t>
          </a:r>
          <a:endParaRPr lang="en-US" sz="1400" b="0" kern="1200"/>
        </a:p>
      </dsp:txBody>
      <dsp:txXfrm>
        <a:off x="498460" y="3192778"/>
        <a:ext cx="2634682" cy="1358284"/>
      </dsp:txXfrm>
    </dsp:sp>
    <dsp:sp modelId="{BF5C4D3D-9607-46FD-A446-1D7F067A953E}">
      <dsp:nvSpPr>
        <dsp:cNvPr id="0" name=""/>
        <dsp:cNvSpPr/>
      </dsp:nvSpPr>
      <dsp:spPr>
        <a:xfrm>
          <a:off x="453950" y="4682816"/>
          <a:ext cx="2723702" cy="1447304"/>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a:t>Provides program oversight &amp; governance </a:t>
          </a:r>
        </a:p>
      </dsp:txBody>
      <dsp:txXfrm>
        <a:off x="498460" y="4727326"/>
        <a:ext cx="2634682" cy="1358284"/>
      </dsp:txXfrm>
    </dsp:sp>
    <dsp:sp modelId="{56B20EDA-6663-4CB9-8827-3BF2EFF74CEC}">
      <dsp:nvSpPr>
        <dsp:cNvPr id="0" name=""/>
        <dsp:cNvSpPr/>
      </dsp:nvSpPr>
      <dsp:spPr>
        <a:xfrm>
          <a:off x="3631603" y="1613719"/>
          <a:ext cx="14072462" cy="4518415"/>
        </a:xfrm>
        <a:prstGeom prst="roundRect">
          <a:avLst>
            <a:gd name="adj" fmla="val 10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2869194" numCol="1" spcCol="1270" anchor="t" anchorCtr="0">
          <a:noAutofit/>
        </a:bodyPr>
        <a:lstStyle/>
        <a:p>
          <a:pPr marL="0" lvl="0" indent="0" algn="l" defTabSz="1600200" rtl="0">
            <a:lnSpc>
              <a:spcPct val="90000"/>
            </a:lnSpc>
            <a:spcBef>
              <a:spcPct val="0"/>
            </a:spcBef>
            <a:spcAft>
              <a:spcPct val="35000"/>
            </a:spcAft>
            <a:buNone/>
          </a:pPr>
          <a:r>
            <a:rPr lang="en-US" sz="3600" b="1" kern="1200"/>
            <a:t>NDOH &amp;</a:t>
          </a:r>
          <a:r>
            <a:rPr lang="en-US" sz="3600" b="1" kern="1200">
              <a:latin typeface="Aptos Display" panose="02110004020202020204"/>
            </a:rPr>
            <a:t> DBMHS</a:t>
          </a:r>
          <a:r>
            <a:rPr lang="en-US" sz="3600" b="1" kern="1200"/>
            <a:t> (Program Authority) </a:t>
          </a:r>
        </a:p>
      </dsp:txBody>
      <dsp:txXfrm>
        <a:off x="3770560" y="1752676"/>
        <a:ext cx="13794548" cy="4240501"/>
      </dsp:txXfrm>
    </dsp:sp>
    <dsp:sp modelId="{97271F8B-18AB-4D59-AE8A-DFBE62F70D39}">
      <dsp:nvSpPr>
        <dsp:cNvPr id="0" name=""/>
        <dsp:cNvSpPr/>
      </dsp:nvSpPr>
      <dsp:spPr>
        <a:xfrm>
          <a:off x="3983414" y="3195165"/>
          <a:ext cx="2814492" cy="1233077"/>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Navajo focused residential treatment facility</a:t>
          </a:r>
        </a:p>
      </dsp:txBody>
      <dsp:txXfrm>
        <a:off x="4021335" y="3233086"/>
        <a:ext cx="2738650" cy="1157235"/>
      </dsp:txXfrm>
    </dsp:sp>
    <dsp:sp modelId="{E9B70B22-489B-433A-ADD4-F9FE920ADED1}">
      <dsp:nvSpPr>
        <dsp:cNvPr id="0" name=""/>
        <dsp:cNvSpPr/>
      </dsp:nvSpPr>
      <dsp:spPr>
        <a:xfrm>
          <a:off x="3983414" y="4557511"/>
          <a:ext cx="2814492" cy="1233077"/>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Built on “Navajo Healing Navajo” model</a:t>
          </a:r>
        </a:p>
      </dsp:txBody>
      <dsp:txXfrm>
        <a:off x="4021335" y="4595432"/>
        <a:ext cx="2738650" cy="1157235"/>
      </dsp:txXfrm>
    </dsp:sp>
    <dsp:sp modelId="{05FBE36F-4D0A-4175-9453-03FA7385C4C7}">
      <dsp:nvSpPr>
        <dsp:cNvPr id="0" name=""/>
        <dsp:cNvSpPr/>
      </dsp:nvSpPr>
      <dsp:spPr>
        <a:xfrm>
          <a:off x="7172416" y="3227439"/>
          <a:ext cx="10077698" cy="2581951"/>
        </a:xfrm>
        <a:prstGeom prst="roundRect">
          <a:avLst>
            <a:gd name="adj" fmla="val 10500"/>
          </a:avLst>
        </a:prstGeom>
        <a:solidFill>
          <a:srgbClr val="FCBA7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457368" numCol="1" spcCol="1270" anchor="t" anchorCtr="0">
          <a:noAutofit/>
        </a:bodyPr>
        <a:lstStyle/>
        <a:p>
          <a:pPr marL="0" lvl="0" indent="0" algn="l" defTabSz="1600200">
            <a:lnSpc>
              <a:spcPct val="90000"/>
            </a:lnSpc>
            <a:spcBef>
              <a:spcPct val="0"/>
            </a:spcBef>
            <a:spcAft>
              <a:spcPct val="35000"/>
            </a:spcAft>
            <a:buNone/>
          </a:pPr>
          <a:r>
            <a:rPr lang="en-US" sz="3600" b="1" kern="1200"/>
            <a:t>Axiom Care (Operator)</a:t>
          </a:r>
        </a:p>
      </dsp:txBody>
      <dsp:txXfrm>
        <a:off x="7251820" y="3306843"/>
        <a:ext cx="9918890" cy="2423143"/>
      </dsp:txXfrm>
    </dsp:sp>
    <dsp:sp modelId="{FCBBF145-DC26-4505-988E-706768EDC4B7}">
      <dsp:nvSpPr>
        <dsp:cNvPr id="0" name=""/>
        <dsp:cNvSpPr/>
      </dsp:nvSpPr>
      <dsp:spPr>
        <a:xfrm>
          <a:off x="7424358" y="4389317"/>
          <a:ext cx="4716786" cy="116187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Provides facility operations &amp; Day-to-day management </a:t>
          </a:r>
        </a:p>
      </dsp:txBody>
      <dsp:txXfrm>
        <a:off x="7460090" y="4425049"/>
        <a:ext cx="4645322" cy="1090414"/>
      </dsp:txXfrm>
    </dsp:sp>
    <dsp:sp modelId="{4CABEA5F-1AA5-432B-A763-DA8D6BEA1419}">
      <dsp:nvSpPr>
        <dsp:cNvPr id="0" name=""/>
        <dsp:cNvSpPr/>
      </dsp:nvSpPr>
      <dsp:spPr>
        <a:xfrm>
          <a:off x="12275335" y="4389317"/>
          <a:ext cx="4716786" cy="116187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Clinical staffing &amp; Program Delivery  </a:t>
          </a:r>
        </a:p>
      </dsp:txBody>
      <dsp:txXfrm>
        <a:off x="12311067" y="4425049"/>
        <a:ext cx="4645322" cy="10904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DBA18-302F-498D-85D7-7ED272BC7E45}">
      <dsp:nvSpPr>
        <dsp:cNvPr id="0" name=""/>
        <dsp:cNvSpPr/>
      </dsp:nvSpPr>
      <dsp:spPr>
        <a:xfrm>
          <a:off x="3104132" y="3273"/>
          <a:ext cx="2096455" cy="13626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1. Referral Received</a:t>
          </a:r>
        </a:p>
      </dsp:txBody>
      <dsp:txXfrm>
        <a:off x="3170653" y="69794"/>
        <a:ext cx="1963413" cy="1229654"/>
      </dsp:txXfrm>
    </dsp:sp>
    <dsp:sp modelId="{EE4223D2-D5A4-4C97-88C6-D1130C15B5C9}">
      <dsp:nvSpPr>
        <dsp:cNvPr id="0" name=""/>
        <dsp:cNvSpPr/>
      </dsp:nvSpPr>
      <dsp:spPr>
        <a:xfrm>
          <a:off x="1430438" y="684621"/>
          <a:ext cx="5443843" cy="5443843"/>
        </a:xfrm>
        <a:custGeom>
          <a:avLst/>
          <a:gdLst/>
          <a:ahLst/>
          <a:cxnLst/>
          <a:rect l="0" t="0" r="0" b="0"/>
          <a:pathLst>
            <a:path>
              <a:moveTo>
                <a:pt x="4050857" y="346466"/>
              </a:moveTo>
              <a:arcTo wR="2721921" hR="2721921" stAng="17953476" swAng="121147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561ADA3-D607-48B7-9FFB-03D6D4225B9D}">
      <dsp:nvSpPr>
        <dsp:cNvPr id="0" name=""/>
        <dsp:cNvSpPr/>
      </dsp:nvSpPr>
      <dsp:spPr>
        <a:xfrm>
          <a:off x="5692834" y="1884075"/>
          <a:ext cx="2096455" cy="1362696"/>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2. Transport Coordinated</a:t>
          </a:r>
        </a:p>
      </dsp:txBody>
      <dsp:txXfrm>
        <a:off x="5759355" y="1950596"/>
        <a:ext cx="1963413" cy="1229654"/>
      </dsp:txXfrm>
    </dsp:sp>
    <dsp:sp modelId="{FCB6F30E-D865-4085-9E85-1B573A4A80E6}">
      <dsp:nvSpPr>
        <dsp:cNvPr id="0" name=""/>
        <dsp:cNvSpPr/>
      </dsp:nvSpPr>
      <dsp:spPr>
        <a:xfrm>
          <a:off x="1430438" y="684621"/>
          <a:ext cx="5443843" cy="5443843"/>
        </a:xfrm>
        <a:custGeom>
          <a:avLst/>
          <a:gdLst/>
          <a:ahLst/>
          <a:cxnLst/>
          <a:rect l="0" t="0" r="0" b="0"/>
          <a:pathLst>
            <a:path>
              <a:moveTo>
                <a:pt x="5437313" y="2910358"/>
              </a:moveTo>
              <a:arcTo wR="2721921" hR="2721921" stAng="21838183" swAng="1359677"/>
            </a:path>
          </a:pathLst>
        </a:custGeom>
        <a:noFill/>
        <a:ln w="9525" cap="flat" cmpd="sng" algn="ctr">
          <a:solidFill>
            <a:schemeClr val="accent2">
              <a:hueOff val="1170380"/>
              <a:satOff val="-1460"/>
              <a:lumOff val="34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8EBEB12-03C9-468F-87A3-73FC9FF7FDB5}">
      <dsp:nvSpPr>
        <dsp:cNvPr id="0" name=""/>
        <dsp:cNvSpPr/>
      </dsp:nvSpPr>
      <dsp:spPr>
        <a:xfrm>
          <a:off x="4704038" y="4927276"/>
          <a:ext cx="2096455" cy="1362696"/>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3. Clinical</a:t>
          </a:r>
          <a:r>
            <a:rPr lang="en-US" sz="2400" kern="1200"/>
            <a:t> </a:t>
          </a:r>
          <a:r>
            <a:rPr lang="en-US" sz="2400" kern="1200">
              <a:latin typeface="Aptos Display" panose="02110004020202020204"/>
            </a:rPr>
            <a:t>Assessment</a:t>
          </a:r>
          <a:endParaRPr lang="en-US" sz="2400" kern="1200"/>
        </a:p>
      </dsp:txBody>
      <dsp:txXfrm>
        <a:off x="4770559" y="4993797"/>
        <a:ext cx="1963413" cy="1229654"/>
      </dsp:txXfrm>
    </dsp:sp>
    <dsp:sp modelId="{970996FF-B83D-405F-882E-BB507321C846}">
      <dsp:nvSpPr>
        <dsp:cNvPr id="0" name=""/>
        <dsp:cNvSpPr/>
      </dsp:nvSpPr>
      <dsp:spPr>
        <a:xfrm>
          <a:off x="1430438" y="684621"/>
          <a:ext cx="5443843" cy="5443843"/>
        </a:xfrm>
        <a:custGeom>
          <a:avLst/>
          <a:gdLst/>
          <a:ahLst/>
          <a:cxnLst/>
          <a:rect l="0" t="0" r="0" b="0"/>
          <a:pathLst>
            <a:path>
              <a:moveTo>
                <a:pt x="3055933" y="5423272"/>
              </a:moveTo>
              <a:arcTo wR="2721921" hR="2721921" stAng="4977083" swAng="845835"/>
            </a:path>
          </a:pathLst>
        </a:custGeom>
        <a:noFill/>
        <a:ln w="9525" cap="flat" cmpd="sng" algn="ctr">
          <a:solidFill>
            <a:schemeClr val="accent2">
              <a:hueOff val="2340759"/>
              <a:satOff val="-2919"/>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41F697C-4045-4A3A-B28F-0822EF34148A}">
      <dsp:nvSpPr>
        <dsp:cNvPr id="0" name=""/>
        <dsp:cNvSpPr/>
      </dsp:nvSpPr>
      <dsp:spPr>
        <a:xfrm>
          <a:off x="1504227" y="4927276"/>
          <a:ext cx="2096455" cy="1362696"/>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4. Level of Care Determined</a:t>
          </a:r>
        </a:p>
      </dsp:txBody>
      <dsp:txXfrm>
        <a:off x="1570748" y="4993797"/>
        <a:ext cx="1963413" cy="1229654"/>
      </dsp:txXfrm>
    </dsp:sp>
    <dsp:sp modelId="{AD69A351-C588-4DA3-8090-3874E0D0EF56}">
      <dsp:nvSpPr>
        <dsp:cNvPr id="0" name=""/>
        <dsp:cNvSpPr/>
      </dsp:nvSpPr>
      <dsp:spPr>
        <a:xfrm>
          <a:off x="1430438" y="684621"/>
          <a:ext cx="5443843" cy="5443843"/>
        </a:xfrm>
        <a:custGeom>
          <a:avLst/>
          <a:gdLst/>
          <a:ahLst/>
          <a:cxnLst/>
          <a:rect l="0" t="0" r="0" b="0"/>
          <a:pathLst>
            <a:path>
              <a:moveTo>
                <a:pt x="288763" y="3942003"/>
              </a:moveTo>
              <a:arcTo wR="2721921" hR="2721921" stAng="9202140" swAng="1359677"/>
            </a:path>
          </a:pathLst>
        </a:custGeom>
        <a:noFill/>
        <a:ln w="9525" cap="flat" cmpd="sng" algn="ctr">
          <a:solidFill>
            <a:schemeClr val="accent2">
              <a:hueOff val="3511139"/>
              <a:satOff val="-4379"/>
              <a:lumOff val="103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BAD2D0B-0864-4187-ACFF-21DFCEBF6624}">
      <dsp:nvSpPr>
        <dsp:cNvPr id="0" name=""/>
        <dsp:cNvSpPr/>
      </dsp:nvSpPr>
      <dsp:spPr>
        <a:xfrm>
          <a:off x="515431" y="1884075"/>
          <a:ext cx="2096455" cy="136269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Aptos Display" panose="02110004020202020204"/>
            </a:rPr>
            <a:t>5</a:t>
          </a:r>
          <a:r>
            <a:rPr lang="en-US" sz="2400" kern="1200"/>
            <a:t>. Admission to YHC Residential </a:t>
          </a:r>
        </a:p>
      </dsp:txBody>
      <dsp:txXfrm>
        <a:off x="581952" y="1950596"/>
        <a:ext cx="1963413" cy="1229654"/>
      </dsp:txXfrm>
    </dsp:sp>
    <dsp:sp modelId="{53EE60DF-CFC9-4B0C-90BC-3CEA70D5EE3C}">
      <dsp:nvSpPr>
        <dsp:cNvPr id="0" name=""/>
        <dsp:cNvSpPr/>
      </dsp:nvSpPr>
      <dsp:spPr>
        <a:xfrm>
          <a:off x="1430438" y="684621"/>
          <a:ext cx="5443843" cy="5443843"/>
        </a:xfrm>
        <a:custGeom>
          <a:avLst/>
          <a:gdLst/>
          <a:ahLst/>
          <a:cxnLst/>
          <a:rect l="0" t="0" r="0" b="0"/>
          <a:pathLst>
            <a:path>
              <a:moveTo>
                <a:pt x="654755" y="951136"/>
              </a:moveTo>
              <a:arcTo wR="2721921" hR="2721921" stAng="13235050" swAng="1211475"/>
            </a:path>
          </a:pathLst>
        </a:custGeom>
        <a:noFill/>
        <a:ln w="9525" cap="flat" cmpd="sng" algn="ctr">
          <a:solidFill>
            <a:schemeClr val="accent2">
              <a:hueOff val="4681519"/>
              <a:satOff val="-5839"/>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DBA18-302F-498D-85D7-7ED272BC7E45}">
      <dsp:nvSpPr>
        <dsp:cNvPr id="0" name=""/>
        <dsp:cNvSpPr/>
      </dsp:nvSpPr>
      <dsp:spPr>
        <a:xfrm>
          <a:off x="3104132" y="3273"/>
          <a:ext cx="2096455" cy="13626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1. Referral Received</a:t>
          </a:r>
        </a:p>
      </dsp:txBody>
      <dsp:txXfrm>
        <a:off x="3170653" y="69794"/>
        <a:ext cx="1963413" cy="1229654"/>
      </dsp:txXfrm>
    </dsp:sp>
    <dsp:sp modelId="{EE4223D2-D5A4-4C97-88C6-D1130C15B5C9}">
      <dsp:nvSpPr>
        <dsp:cNvPr id="0" name=""/>
        <dsp:cNvSpPr/>
      </dsp:nvSpPr>
      <dsp:spPr>
        <a:xfrm>
          <a:off x="1430438" y="684621"/>
          <a:ext cx="5443843" cy="5443843"/>
        </a:xfrm>
        <a:custGeom>
          <a:avLst/>
          <a:gdLst/>
          <a:ahLst/>
          <a:cxnLst/>
          <a:rect l="0" t="0" r="0" b="0"/>
          <a:pathLst>
            <a:path>
              <a:moveTo>
                <a:pt x="4050857" y="346466"/>
              </a:moveTo>
              <a:arcTo wR="2721921" hR="2721921" stAng="17953476" swAng="121147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561ADA3-D607-48B7-9FFB-03D6D4225B9D}">
      <dsp:nvSpPr>
        <dsp:cNvPr id="0" name=""/>
        <dsp:cNvSpPr/>
      </dsp:nvSpPr>
      <dsp:spPr>
        <a:xfrm>
          <a:off x="5692834" y="1884075"/>
          <a:ext cx="2096455" cy="1362696"/>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2. Transport Coordinated</a:t>
          </a:r>
        </a:p>
      </dsp:txBody>
      <dsp:txXfrm>
        <a:off x="5759355" y="1950596"/>
        <a:ext cx="1963413" cy="1229654"/>
      </dsp:txXfrm>
    </dsp:sp>
    <dsp:sp modelId="{FCB6F30E-D865-4085-9E85-1B573A4A80E6}">
      <dsp:nvSpPr>
        <dsp:cNvPr id="0" name=""/>
        <dsp:cNvSpPr/>
      </dsp:nvSpPr>
      <dsp:spPr>
        <a:xfrm>
          <a:off x="1430438" y="684621"/>
          <a:ext cx="5443843" cy="5443843"/>
        </a:xfrm>
        <a:custGeom>
          <a:avLst/>
          <a:gdLst/>
          <a:ahLst/>
          <a:cxnLst/>
          <a:rect l="0" t="0" r="0" b="0"/>
          <a:pathLst>
            <a:path>
              <a:moveTo>
                <a:pt x="5437313" y="2910358"/>
              </a:moveTo>
              <a:arcTo wR="2721921" hR="2721921" stAng="21838183" swAng="1359677"/>
            </a:path>
          </a:pathLst>
        </a:custGeom>
        <a:noFill/>
        <a:ln w="9525" cap="flat" cmpd="sng" algn="ctr">
          <a:solidFill>
            <a:schemeClr val="accent2">
              <a:hueOff val="1170380"/>
              <a:satOff val="-1460"/>
              <a:lumOff val="34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8EBEB12-03C9-468F-87A3-73FC9FF7FDB5}">
      <dsp:nvSpPr>
        <dsp:cNvPr id="0" name=""/>
        <dsp:cNvSpPr/>
      </dsp:nvSpPr>
      <dsp:spPr>
        <a:xfrm>
          <a:off x="4704038" y="4927276"/>
          <a:ext cx="2096455" cy="1362696"/>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3. Clinical</a:t>
          </a:r>
          <a:r>
            <a:rPr lang="en-US" sz="2400" kern="1200"/>
            <a:t> </a:t>
          </a:r>
          <a:r>
            <a:rPr lang="en-US" sz="2400" kern="1200">
              <a:latin typeface="Aptos Display" panose="02110004020202020204"/>
            </a:rPr>
            <a:t>Assessment</a:t>
          </a:r>
          <a:endParaRPr lang="en-US" sz="2400" kern="1200"/>
        </a:p>
      </dsp:txBody>
      <dsp:txXfrm>
        <a:off x="4770559" y="4993797"/>
        <a:ext cx="1963413" cy="1229654"/>
      </dsp:txXfrm>
    </dsp:sp>
    <dsp:sp modelId="{970996FF-B83D-405F-882E-BB507321C846}">
      <dsp:nvSpPr>
        <dsp:cNvPr id="0" name=""/>
        <dsp:cNvSpPr/>
      </dsp:nvSpPr>
      <dsp:spPr>
        <a:xfrm>
          <a:off x="1430438" y="684621"/>
          <a:ext cx="5443843" cy="5443843"/>
        </a:xfrm>
        <a:custGeom>
          <a:avLst/>
          <a:gdLst/>
          <a:ahLst/>
          <a:cxnLst/>
          <a:rect l="0" t="0" r="0" b="0"/>
          <a:pathLst>
            <a:path>
              <a:moveTo>
                <a:pt x="3055933" y="5423272"/>
              </a:moveTo>
              <a:arcTo wR="2721921" hR="2721921" stAng="4977083" swAng="845835"/>
            </a:path>
          </a:pathLst>
        </a:custGeom>
        <a:noFill/>
        <a:ln w="9525" cap="flat" cmpd="sng" algn="ctr">
          <a:solidFill>
            <a:schemeClr val="accent2">
              <a:hueOff val="2340759"/>
              <a:satOff val="-2919"/>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41F697C-4045-4A3A-B28F-0822EF34148A}">
      <dsp:nvSpPr>
        <dsp:cNvPr id="0" name=""/>
        <dsp:cNvSpPr/>
      </dsp:nvSpPr>
      <dsp:spPr>
        <a:xfrm>
          <a:off x="1504227" y="4927276"/>
          <a:ext cx="2096455" cy="1362696"/>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4. Level of Care Determined</a:t>
          </a:r>
        </a:p>
      </dsp:txBody>
      <dsp:txXfrm>
        <a:off x="1570748" y="4993797"/>
        <a:ext cx="1963413" cy="1229654"/>
      </dsp:txXfrm>
    </dsp:sp>
    <dsp:sp modelId="{AD69A351-C588-4DA3-8090-3874E0D0EF56}">
      <dsp:nvSpPr>
        <dsp:cNvPr id="0" name=""/>
        <dsp:cNvSpPr/>
      </dsp:nvSpPr>
      <dsp:spPr>
        <a:xfrm>
          <a:off x="1430438" y="684621"/>
          <a:ext cx="5443843" cy="5443843"/>
        </a:xfrm>
        <a:custGeom>
          <a:avLst/>
          <a:gdLst/>
          <a:ahLst/>
          <a:cxnLst/>
          <a:rect l="0" t="0" r="0" b="0"/>
          <a:pathLst>
            <a:path>
              <a:moveTo>
                <a:pt x="288763" y="3942003"/>
              </a:moveTo>
              <a:arcTo wR="2721921" hR="2721921" stAng="9202140" swAng="1359677"/>
            </a:path>
          </a:pathLst>
        </a:custGeom>
        <a:noFill/>
        <a:ln w="9525" cap="flat" cmpd="sng" algn="ctr">
          <a:solidFill>
            <a:schemeClr val="accent2">
              <a:hueOff val="3511139"/>
              <a:satOff val="-4379"/>
              <a:lumOff val="103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BAD2D0B-0864-4187-ACFF-21DFCEBF6624}">
      <dsp:nvSpPr>
        <dsp:cNvPr id="0" name=""/>
        <dsp:cNvSpPr/>
      </dsp:nvSpPr>
      <dsp:spPr>
        <a:xfrm>
          <a:off x="515431" y="1884075"/>
          <a:ext cx="2096455" cy="136269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Aptos Display" panose="02110004020202020204"/>
            </a:rPr>
            <a:t>5</a:t>
          </a:r>
          <a:r>
            <a:rPr lang="en-US" sz="2400" kern="1200"/>
            <a:t>. Admission to YHC Residential </a:t>
          </a:r>
        </a:p>
      </dsp:txBody>
      <dsp:txXfrm>
        <a:off x="581952" y="1950596"/>
        <a:ext cx="1963413" cy="1229654"/>
      </dsp:txXfrm>
    </dsp:sp>
    <dsp:sp modelId="{53EE60DF-CFC9-4B0C-90BC-3CEA70D5EE3C}">
      <dsp:nvSpPr>
        <dsp:cNvPr id="0" name=""/>
        <dsp:cNvSpPr/>
      </dsp:nvSpPr>
      <dsp:spPr>
        <a:xfrm>
          <a:off x="1430438" y="684621"/>
          <a:ext cx="5443843" cy="5443843"/>
        </a:xfrm>
        <a:custGeom>
          <a:avLst/>
          <a:gdLst/>
          <a:ahLst/>
          <a:cxnLst/>
          <a:rect l="0" t="0" r="0" b="0"/>
          <a:pathLst>
            <a:path>
              <a:moveTo>
                <a:pt x="654755" y="951136"/>
              </a:moveTo>
              <a:arcTo wR="2721921" hR="2721921" stAng="13235050" swAng="1211475"/>
            </a:path>
          </a:pathLst>
        </a:custGeom>
        <a:noFill/>
        <a:ln w="9525" cap="flat" cmpd="sng" algn="ctr">
          <a:solidFill>
            <a:schemeClr val="accent2">
              <a:hueOff val="4681519"/>
              <a:satOff val="-5839"/>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7450" b="1" i="0">
                <a:solidFill>
                  <a:srgbClr val="03708B"/>
                </a:solidFill>
                <a:latin typeface="Arial"/>
                <a:cs typeface="Arial"/>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50" b="1" i="0">
                <a:solidFill>
                  <a:srgbClr val="03708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50" b="1" i="0">
                <a:solidFill>
                  <a:srgbClr val="03708B"/>
                </a:solidFill>
                <a:latin typeface="Arial"/>
                <a:cs typeface="Arial"/>
              </a:defRPr>
            </a:lvl1pPr>
          </a:lstStyle>
          <a:p>
            <a:endParaRPr/>
          </a:p>
        </p:txBody>
      </p:sp>
      <p:sp>
        <p:nvSpPr>
          <p:cNvPr id="3" name="Holder 3"/>
          <p:cNvSpPr>
            <a:spLocks noGrp="1"/>
          </p:cNvSpPr>
          <p:nvPr>
            <p:ph sz="half" idx="2"/>
          </p:nvPr>
        </p:nvSpPr>
        <p:spPr>
          <a:xfrm>
            <a:off x="1811545" y="3253265"/>
            <a:ext cx="5785484" cy="6139180"/>
          </a:xfrm>
          <a:prstGeom prst="rect">
            <a:avLst/>
          </a:prstGeom>
        </p:spPr>
        <p:txBody>
          <a:bodyPr wrap="square" lIns="0" tIns="0" rIns="0" bIns="0">
            <a:spAutoFit/>
          </a:bodyPr>
          <a:lstStyle>
            <a:lvl1pPr>
              <a:defRPr sz="7450" b="1" i="0">
                <a:solidFill>
                  <a:srgbClr val="03708B"/>
                </a:solidFill>
                <a:latin typeface="Arial"/>
                <a:cs typeface="Arial"/>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9005872"/>
            <a:ext cx="20104100" cy="2303145"/>
          </a:xfrm>
          <a:custGeom>
            <a:avLst/>
            <a:gdLst/>
            <a:ahLst/>
            <a:cxnLst/>
            <a:rect l="l" t="t" r="r" b="b"/>
            <a:pathLst>
              <a:path w="20104100" h="2303145">
                <a:moveTo>
                  <a:pt x="20104099" y="0"/>
                </a:moveTo>
                <a:lnTo>
                  <a:pt x="0" y="0"/>
                </a:lnTo>
                <a:lnTo>
                  <a:pt x="0" y="2302683"/>
                </a:lnTo>
                <a:lnTo>
                  <a:pt x="20104099" y="2302683"/>
                </a:lnTo>
                <a:lnTo>
                  <a:pt x="20104099" y="0"/>
                </a:lnTo>
                <a:close/>
              </a:path>
            </a:pathLst>
          </a:custGeom>
          <a:solidFill>
            <a:srgbClr val="E3D5C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0"/>
            <a:ext cx="20104100" cy="8721786"/>
          </a:xfrm>
          <a:prstGeom prst="rect">
            <a:avLst/>
          </a:prstGeom>
        </p:spPr>
      </p:pic>
      <p:sp>
        <p:nvSpPr>
          <p:cNvPr id="18" name="bg object 18"/>
          <p:cNvSpPr/>
          <p:nvPr/>
        </p:nvSpPr>
        <p:spPr>
          <a:xfrm>
            <a:off x="1131504" y="1448531"/>
            <a:ext cx="6993255" cy="7284720"/>
          </a:xfrm>
          <a:custGeom>
            <a:avLst/>
            <a:gdLst/>
            <a:ahLst/>
            <a:cxnLst/>
            <a:rect l="l" t="t" r="r" b="b"/>
            <a:pathLst>
              <a:path w="6993255" h="7284720">
                <a:moveTo>
                  <a:pt x="6992844" y="0"/>
                </a:moveTo>
                <a:lnTo>
                  <a:pt x="0" y="0"/>
                </a:lnTo>
                <a:lnTo>
                  <a:pt x="0" y="7284469"/>
                </a:lnTo>
                <a:lnTo>
                  <a:pt x="6992844" y="7284469"/>
                </a:lnTo>
                <a:lnTo>
                  <a:pt x="6992844" y="0"/>
                </a:lnTo>
                <a:close/>
              </a:path>
            </a:pathLst>
          </a:custGeom>
          <a:solidFill>
            <a:srgbClr val="FFFFFF"/>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246957" y="1934697"/>
            <a:ext cx="6761934" cy="6761934"/>
          </a:xfrm>
          <a:prstGeom prst="rect">
            <a:avLst/>
          </a:prstGeom>
        </p:spPr>
      </p:pic>
      <p:sp>
        <p:nvSpPr>
          <p:cNvPr id="20" name="bg object 20"/>
          <p:cNvSpPr/>
          <p:nvPr/>
        </p:nvSpPr>
        <p:spPr>
          <a:xfrm>
            <a:off x="1614987" y="9666161"/>
            <a:ext cx="548640" cy="855344"/>
          </a:xfrm>
          <a:custGeom>
            <a:avLst/>
            <a:gdLst/>
            <a:ahLst/>
            <a:cxnLst/>
            <a:rect l="l" t="t" r="r" b="b"/>
            <a:pathLst>
              <a:path w="548639" h="855345">
                <a:moveTo>
                  <a:pt x="548077" y="0"/>
                </a:moveTo>
                <a:lnTo>
                  <a:pt x="0" y="42762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21" name="bg object 21"/>
          <p:cNvSpPr/>
          <p:nvPr/>
        </p:nvSpPr>
        <p:spPr>
          <a:xfrm>
            <a:off x="0" y="9732749"/>
            <a:ext cx="462915" cy="722630"/>
          </a:xfrm>
          <a:custGeom>
            <a:avLst/>
            <a:gdLst/>
            <a:ahLst/>
            <a:cxnLst/>
            <a:rect l="l" t="t" r="r" b="b"/>
            <a:pathLst>
              <a:path w="462915" h="722629">
                <a:moveTo>
                  <a:pt x="0" y="0"/>
                </a:moveTo>
                <a:lnTo>
                  <a:pt x="0" y="722056"/>
                </a:lnTo>
                <a:lnTo>
                  <a:pt x="462732" y="361032"/>
                </a:lnTo>
                <a:lnTo>
                  <a:pt x="0" y="0"/>
                </a:lnTo>
                <a:close/>
              </a:path>
            </a:pathLst>
          </a:custGeom>
          <a:solidFill>
            <a:srgbClr val="1F6886">
              <a:alpha val="9999"/>
            </a:srgbClr>
          </a:solidFill>
        </p:spPr>
        <p:txBody>
          <a:bodyPr wrap="square" lIns="0" tIns="0" rIns="0" bIns="0" rtlCol="0"/>
          <a:lstStyle/>
          <a:p>
            <a:endParaRPr/>
          </a:p>
        </p:txBody>
      </p:sp>
      <p:sp>
        <p:nvSpPr>
          <p:cNvPr id="22" name="bg object 22"/>
          <p:cNvSpPr/>
          <p:nvPr/>
        </p:nvSpPr>
        <p:spPr>
          <a:xfrm>
            <a:off x="1066914" y="1009377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23" name="bg object 23"/>
          <p:cNvSpPr/>
          <p:nvPr/>
        </p:nvSpPr>
        <p:spPr>
          <a:xfrm>
            <a:off x="462729" y="1009377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24" name="bg object 24"/>
          <p:cNvSpPr/>
          <p:nvPr/>
        </p:nvSpPr>
        <p:spPr>
          <a:xfrm>
            <a:off x="1066914" y="923854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25" name="bg object 25"/>
          <p:cNvSpPr/>
          <p:nvPr/>
        </p:nvSpPr>
        <p:spPr>
          <a:xfrm>
            <a:off x="462729" y="923854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26" name="bg object 26"/>
          <p:cNvSpPr/>
          <p:nvPr/>
        </p:nvSpPr>
        <p:spPr>
          <a:xfrm>
            <a:off x="551491" y="9715236"/>
            <a:ext cx="970915" cy="757555"/>
          </a:xfrm>
          <a:custGeom>
            <a:avLst/>
            <a:gdLst/>
            <a:ahLst/>
            <a:cxnLst/>
            <a:rect l="l" t="t" r="r" b="b"/>
            <a:pathLst>
              <a:path w="970915" h="757554">
                <a:moveTo>
                  <a:pt x="485178" y="0"/>
                </a:moveTo>
                <a:lnTo>
                  <a:pt x="0" y="378543"/>
                </a:lnTo>
                <a:lnTo>
                  <a:pt x="485178" y="757086"/>
                </a:lnTo>
                <a:lnTo>
                  <a:pt x="970368" y="378543"/>
                </a:lnTo>
                <a:lnTo>
                  <a:pt x="485178" y="0"/>
                </a:lnTo>
                <a:close/>
              </a:path>
            </a:pathLst>
          </a:custGeom>
          <a:solidFill>
            <a:srgbClr val="E79F66">
              <a:alpha val="9999"/>
            </a:srgbClr>
          </a:solidFill>
        </p:spPr>
        <p:txBody>
          <a:bodyPr wrap="square" lIns="0" tIns="0" rIns="0" bIns="0" rtlCol="0"/>
          <a:lstStyle/>
          <a:p>
            <a:endParaRPr/>
          </a:p>
        </p:txBody>
      </p:sp>
      <p:sp>
        <p:nvSpPr>
          <p:cNvPr id="27" name="bg object 27"/>
          <p:cNvSpPr/>
          <p:nvPr/>
        </p:nvSpPr>
        <p:spPr>
          <a:xfrm>
            <a:off x="732398" y="9856373"/>
            <a:ext cx="608965" cy="474980"/>
          </a:xfrm>
          <a:custGeom>
            <a:avLst/>
            <a:gdLst/>
            <a:ahLst/>
            <a:cxnLst/>
            <a:rect l="l" t="t" r="r" b="b"/>
            <a:pathLst>
              <a:path w="608965" h="474979">
                <a:moveTo>
                  <a:pt x="304273" y="0"/>
                </a:moveTo>
                <a:lnTo>
                  <a:pt x="0" y="237406"/>
                </a:lnTo>
                <a:lnTo>
                  <a:pt x="304273" y="474802"/>
                </a:lnTo>
                <a:lnTo>
                  <a:pt x="608557" y="237406"/>
                </a:lnTo>
                <a:lnTo>
                  <a:pt x="304273" y="0"/>
                </a:lnTo>
                <a:close/>
              </a:path>
            </a:pathLst>
          </a:custGeom>
          <a:solidFill>
            <a:srgbClr val="411413">
              <a:alpha val="9999"/>
            </a:srgbClr>
          </a:solidFill>
        </p:spPr>
        <p:txBody>
          <a:bodyPr wrap="square" lIns="0" tIns="0" rIns="0" bIns="0" rtlCol="0"/>
          <a:lstStyle/>
          <a:p>
            <a:endParaRPr/>
          </a:p>
        </p:txBody>
      </p:sp>
      <p:sp>
        <p:nvSpPr>
          <p:cNvPr id="28" name="bg object 28"/>
          <p:cNvSpPr/>
          <p:nvPr/>
        </p:nvSpPr>
        <p:spPr>
          <a:xfrm>
            <a:off x="10592179" y="9666161"/>
            <a:ext cx="548640" cy="855344"/>
          </a:xfrm>
          <a:custGeom>
            <a:avLst/>
            <a:gdLst/>
            <a:ahLst/>
            <a:cxnLst/>
            <a:rect l="l" t="t" r="r" b="b"/>
            <a:pathLst>
              <a:path w="548640" h="855345">
                <a:moveTo>
                  <a:pt x="548077" y="0"/>
                </a:moveTo>
                <a:lnTo>
                  <a:pt x="0" y="42762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29" name="bg object 29"/>
          <p:cNvSpPr/>
          <p:nvPr/>
        </p:nvSpPr>
        <p:spPr>
          <a:xfrm>
            <a:off x="8891848" y="9666161"/>
            <a:ext cx="548640" cy="855344"/>
          </a:xfrm>
          <a:custGeom>
            <a:avLst/>
            <a:gdLst/>
            <a:ahLst/>
            <a:cxnLst/>
            <a:rect l="l" t="t" r="r" b="b"/>
            <a:pathLst>
              <a:path w="548640" h="855345">
                <a:moveTo>
                  <a:pt x="0" y="0"/>
                </a:moveTo>
                <a:lnTo>
                  <a:pt x="0" y="855230"/>
                </a:lnTo>
                <a:lnTo>
                  <a:pt x="548077" y="427620"/>
                </a:lnTo>
                <a:lnTo>
                  <a:pt x="0" y="0"/>
                </a:lnTo>
                <a:close/>
              </a:path>
            </a:pathLst>
          </a:custGeom>
          <a:solidFill>
            <a:srgbClr val="1F6886">
              <a:alpha val="9999"/>
            </a:srgbClr>
          </a:solidFill>
        </p:spPr>
        <p:txBody>
          <a:bodyPr wrap="square" lIns="0" tIns="0" rIns="0" bIns="0" rtlCol="0"/>
          <a:lstStyle/>
          <a:p>
            <a:endParaRPr/>
          </a:p>
        </p:txBody>
      </p:sp>
      <p:sp>
        <p:nvSpPr>
          <p:cNvPr id="30" name="bg object 30"/>
          <p:cNvSpPr/>
          <p:nvPr/>
        </p:nvSpPr>
        <p:spPr>
          <a:xfrm>
            <a:off x="10044107" y="1009377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31" name="bg object 31"/>
          <p:cNvSpPr/>
          <p:nvPr/>
        </p:nvSpPr>
        <p:spPr>
          <a:xfrm>
            <a:off x="9439922" y="1009377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32" name="bg object 32"/>
          <p:cNvSpPr/>
          <p:nvPr/>
        </p:nvSpPr>
        <p:spPr>
          <a:xfrm>
            <a:off x="10044107" y="923854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33" name="bg object 33"/>
          <p:cNvSpPr/>
          <p:nvPr/>
        </p:nvSpPr>
        <p:spPr>
          <a:xfrm>
            <a:off x="9439922" y="923854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34" name="bg object 34"/>
          <p:cNvSpPr/>
          <p:nvPr/>
        </p:nvSpPr>
        <p:spPr>
          <a:xfrm>
            <a:off x="9528683" y="9715236"/>
            <a:ext cx="970915" cy="757555"/>
          </a:xfrm>
          <a:custGeom>
            <a:avLst/>
            <a:gdLst/>
            <a:ahLst/>
            <a:cxnLst/>
            <a:rect l="l" t="t" r="r" b="b"/>
            <a:pathLst>
              <a:path w="970915" h="757554">
                <a:moveTo>
                  <a:pt x="485178" y="0"/>
                </a:moveTo>
                <a:lnTo>
                  <a:pt x="0" y="378543"/>
                </a:lnTo>
                <a:lnTo>
                  <a:pt x="485178" y="757086"/>
                </a:lnTo>
                <a:lnTo>
                  <a:pt x="970368" y="378543"/>
                </a:lnTo>
                <a:lnTo>
                  <a:pt x="485178" y="0"/>
                </a:lnTo>
                <a:close/>
              </a:path>
            </a:pathLst>
          </a:custGeom>
          <a:solidFill>
            <a:srgbClr val="E79F66">
              <a:alpha val="9999"/>
            </a:srgbClr>
          </a:solidFill>
        </p:spPr>
        <p:txBody>
          <a:bodyPr wrap="square" lIns="0" tIns="0" rIns="0" bIns="0" rtlCol="0"/>
          <a:lstStyle/>
          <a:p>
            <a:endParaRPr/>
          </a:p>
        </p:txBody>
      </p:sp>
      <p:sp>
        <p:nvSpPr>
          <p:cNvPr id="35" name="bg object 35"/>
          <p:cNvSpPr/>
          <p:nvPr/>
        </p:nvSpPr>
        <p:spPr>
          <a:xfrm>
            <a:off x="9709591" y="9856373"/>
            <a:ext cx="608965" cy="474980"/>
          </a:xfrm>
          <a:custGeom>
            <a:avLst/>
            <a:gdLst/>
            <a:ahLst/>
            <a:cxnLst/>
            <a:rect l="l" t="t" r="r" b="b"/>
            <a:pathLst>
              <a:path w="608965" h="474979">
                <a:moveTo>
                  <a:pt x="304273" y="0"/>
                </a:moveTo>
                <a:lnTo>
                  <a:pt x="0" y="237406"/>
                </a:lnTo>
                <a:lnTo>
                  <a:pt x="304273" y="474802"/>
                </a:lnTo>
                <a:lnTo>
                  <a:pt x="608557" y="237406"/>
                </a:lnTo>
                <a:lnTo>
                  <a:pt x="304273" y="0"/>
                </a:lnTo>
                <a:close/>
              </a:path>
            </a:pathLst>
          </a:custGeom>
          <a:solidFill>
            <a:srgbClr val="411413">
              <a:alpha val="9999"/>
            </a:srgbClr>
          </a:solidFill>
        </p:spPr>
        <p:txBody>
          <a:bodyPr wrap="square" lIns="0" tIns="0" rIns="0" bIns="0" rtlCol="0"/>
          <a:lstStyle/>
          <a:p>
            <a:endParaRPr/>
          </a:p>
        </p:txBody>
      </p:sp>
      <p:sp>
        <p:nvSpPr>
          <p:cNvPr id="36" name="bg object 36"/>
          <p:cNvSpPr/>
          <p:nvPr/>
        </p:nvSpPr>
        <p:spPr>
          <a:xfrm>
            <a:off x="19569372" y="9676577"/>
            <a:ext cx="535305" cy="835025"/>
          </a:xfrm>
          <a:custGeom>
            <a:avLst/>
            <a:gdLst/>
            <a:ahLst/>
            <a:cxnLst/>
            <a:rect l="l" t="t" r="r" b="b"/>
            <a:pathLst>
              <a:path w="535305" h="835025">
                <a:moveTo>
                  <a:pt x="534727" y="0"/>
                </a:moveTo>
                <a:lnTo>
                  <a:pt x="0" y="417204"/>
                </a:lnTo>
                <a:lnTo>
                  <a:pt x="534727" y="834398"/>
                </a:lnTo>
                <a:lnTo>
                  <a:pt x="534727" y="0"/>
                </a:lnTo>
                <a:close/>
              </a:path>
            </a:pathLst>
          </a:custGeom>
          <a:solidFill>
            <a:srgbClr val="1F6886">
              <a:alpha val="9999"/>
            </a:srgbClr>
          </a:solidFill>
        </p:spPr>
        <p:txBody>
          <a:bodyPr wrap="square" lIns="0" tIns="0" rIns="0" bIns="0" rtlCol="0"/>
          <a:lstStyle/>
          <a:p>
            <a:endParaRPr/>
          </a:p>
        </p:txBody>
      </p:sp>
      <p:sp>
        <p:nvSpPr>
          <p:cNvPr id="37" name="bg object 37"/>
          <p:cNvSpPr/>
          <p:nvPr/>
        </p:nvSpPr>
        <p:spPr>
          <a:xfrm>
            <a:off x="17869041" y="9666161"/>
            <a:ext cx="548640" cy="855344"/>
          </a:xfrm>
          <a:custGeom>
            <a:avLst/>
            <a:gdLst/>
            <a:ahLst/>
            <a:cxnLst/>
            <a:rect l="l" t="t" r="r" b="b"/>
            <a:pathLst>
              <a:path w="548640" h="855345">
                <a:moveTo>
                  <a:pt x="0" y="0"/>
                </a:moveTo>
                <a:lnTo>
                  <a:pt x="0" y="855230"/>
                </a:lnTo>
                <a:lnTo>
                  <a:pt x="548077" y="427620"/>
                </a:lnTo>
                <a:lnTo>
                  <a:pt x="0" y="0"/>
                </a:lnTo>
                <a:close/>
              </a:path>
            </a:pathLst>
          </a:custGeom>
          <a:solidFill>
            <a:srgbClr val="1F6886">
              <a:alpha val="9999"/>
            </a:srgbClr>
          </a:solidFill>
        </p:spPr>
        <p:txBody>
          <a:bodyPr wrap="square" lIns="0" tIns="0" rIns="0" bIns="0" rtlCol="0"/>
          <a:lstStyle/>
          <a:p>
            <a:endParaRPr/>
          </a:p>
        </p:txBody>
      </p:sp>
      <p:sp>
        <p:nvSpPr>
          <p:cNvPr id="38" name="bg object 38"/>
          <p:cNvSpPr/>
          <p:nvPr/>
        </p:nvSpPr>
        <p:spPr>
          <a:xfrm>
            <a:off x="19021299" y="1009377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39" name="bg object 39"/>
          <p:cNvSpPr/>
          <p:nvPr/>
        </p:nvSpPr>
        <p:spPr>
          <a:xfrm>
            <a:off x="18417116" y="1009377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40" name="bg object 40"/>
          <p:cNvSpPr/>
          <p:nvPr/>
        </p:nvSpPr>
        <p:spPr>
          <a:xfrm>
            <a:off x="19021299" y="923854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41" name="bg object 41"/>
          <p:cNvSpPr/>
          <p:nvPr/>
        </p:nvSpPr>
        <p:spPr>
          <a:xfrm>
            <a:off x="18417116" y="923854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42" name="bg object 42"/>
          <p:cNvSpPr/>
          <p:nvPr/>
        </p:nvSpPr>
        <p:spPr>
          <a:xfrm>
            <a:off x="18505877" y="9715236"/>
            <a:ext cx="970915" cy="757555"/>
          </a:xfrm>
          <a:custGeom>
            <a:avLst/>
            <a:gdLst/>
            <a:ahLst/>
            <a:cxnLst/>
            <a:rect l="l" t="t" r="r" b="b"/>
            <a:pathLst>
              <a:path w="970915" h="757554">
                <a:moveTo>
                  <a:pt x="485178" y="0"/>
                </a:moveTo>
                <a:lnTo>
                  <a:pt x="0" y="378543"/>
                </a:lnTo>
                <a:lnTo>
                  <a:pt x="485178" y="757086"/>
                </a:lnTo>
                <a:lnTo>
                  <a:pt x="970368" y="378543"/>
                </a:lnTo>
                <a:lnTo>
                  <a:pt x="485178" y="0"/>
                </a:lnTo>
                <a:close/>
              </a:path>
            </a:pathLst>
          </a:custGeom>
          <a:solidFill>
            <a:srgbClr val="E79F66">
              <a:alpha val="9999"/>
            </a:srgbClr>
          </a:solidFill>
        </p:spPr>
        <p:txBody>
          <a:bodyPr wrap="square" lIns="0" tIns="0" rIns="0" bIns="0" rtlCol="0"/>
          <a:lstStyle/>
          <a:p>
            <a:endParaRPr/>
          </a:p>
        </p:txBody>
      </p:sp>
      <p:sp>
        <p:nvSpPr>
          <p:cNvPr id="43" name="bg object 43"/>
          <p:cNvSpPr/>
          <p:nvPr/>
        </p:nvSpPr>
        <p:spPr>
          <a:xfrm>
            <a:off x="18686784" y="9856373"/>
            <a:ext cx="608965" cy="474980"/>
          </a:xfrm>
          <a:custGeom>
            <a:avLst/>
            <a:gdLst/>
            <a:ahLst/>
            <a:cxnLst/>
            <a:rect l="l" t="t" r="r" b="b"/>
            <a:pathLst>
              <a:path w="608965" h="474979">
                <a:moveTo>
                  <a:pt x="304273" y="0"/>
                </a:moveTo>
                <a:lnTo>
                  <a:pt x="0" y="237406"/>
                </a:lnTo>
                <a:lnTo>
                  <a:pt x="304273" y="474802"/>
                </a:lnTo>
                <a:lnTo>
                  <a:pt x="608557" y="237406"/>
                </a:lnTo>
                <a:lnTo>
                  <a:pt x="304273" y="0"/>
                </a:lnTo>
                <a:close/>
              </a:path>
            </a:pathLst>
          </a:custGeom>
          <a:solidFill>
            <a:srgbClr val="411413">
              <a:alpha val="9999"/>
            </a:srgbClr>
          </a:solidFill>
        </p:spPr>
        <p:txBody>
          <a:bodyPr wrap="square" lIns="0" tIns="0" rIns="0" bIns="0" rtlCol="0"/>
          <a:lstStyle/>
          <a:p>
            <a:endParaRPr/>
          </a:p>
        </p:txBody>
      </p:sp>
      <p:sp>
        <p:nvSpPr>
          <p:cNvPr id="44" name="bg object 44"/>
          <p:cNvSpPr/>
          <p:nvPr/>
        </p:nvSpPr>
        <p:spPr>
          <a:xfrm>
            <a:off x="6103584" y="9666161"/>
            <a:ext cx="548640" cy="855344"/>
          </a:xfrm>
          <a:custGeom>
            <a:avLst/>
            <a:gdLst/>
            <a:ahLst/>
            <a:cxnLst/>
            <a:rect l="l" t="t" r="r" b="b"/>
            <a:pathLst>
              <a:path w="548640" h="855345">
                <a:moveTo>
                  <a:pt x="548077" y="0"/>
                </a:moveTo>
                <a:lnTo>
                  <a:pt x="0" y="42762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45" name="bg object 45"/>
          <p:cNvSpPr/>
          <p:nvPr/>
        </p:nvSpPr>
        <p:spPr>
          <a:xfrm>
            <a:off x="4403252" y="9666161"/>
            <a:ext cx="548640" cy="855344"/>
          </a:xfrm>
          <a:custGeom>
            <a:avLst/>
            <a:gdLst/>
            <a:ahLst/>
            <a:cxnLst/>
            <a:rect l="l" t="t" r="r" b="b"/>
            <a:pathLst>
              <a:path w="548639" h="855345">
                <a:moveTo>
                  <a:pt x="0" y="0"/>
                </a:moveTo>
                <a:lnTo>
                  <a:pt x="0" y="855230"/>
                </a:lnTo>
                <a:lnTo>
                  <a:pt x="548077" y="427620"/>
                </a:lnTo>
                <a:lnTo>
                  <a:pt x="0" y="0"/>
                </a:lnTo>
                <a:close/>
              </a:path>
            </a:pathLst>
          </a:custGeom>
          <a:solidFill>
            <a:srgbClr val="1F6886">
              <a:alpha val="9999"/>
            </a:srgbClr>
          </a:solidFill>
        </p:spPr>
        <p:txBody>
          <a:bodyPr wrap="square" lIns="0" tIns="0" rIns="0" bIns="0" rtlCol="0"/>
          <a:lstStyle/>
          <a:p>
            <a:endParaRPr/>
          </a:p>
        </p:txBody>
      </p:sp>
      <p:sp>
        <p:nvSpPr>
          <p:cNvPr id="46" name="bg object 46"/>
          <p:cNvSpPr/>
          <p:nvPr/>
        </p:nvSpPr>
        <p:spPr>
          <a:xfrm>
            <a:off x="5555510" y="10093779"/>
            <a:ext cx="548640" cy="855344"/>
          </a:xfrm>
          <a:custGeom>
            <a:avLst/>
            <a:gdLst/>
            <a:ahLst/>
            <a:cxnLst/>
            <a:rect l="l" t="t" r="r" b="b"/>
            <a:pathLst>
              <a:path w="548639"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47" name="bg object 47"/>
          <p:cNvSpPr/>
          <p:nvPr/>
        </p:nvSpPr>
        <p:spPr>
          <a:xfrm>
            <a:off x="4951325" y="10093779"/>
            <a:ext cx="548640" cy="855344"/>
          </a:xfrm>
          <a:custGeom>
            <a:avLst/>
            <a:gdLst/>
            <a:ahLst/>
            <a:cxnLst/>
            <a:rect l="l" t="t" r="r" b="b"/>
            <a:pathLst>
              <a:path w="548639"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48" name="bg object 48"/>
          <p:cNvSpPr/>
          <p:nvPr/>
        </p:nvSpPr>
        <p:spPr>
          <a:xfrm>
            <a:off x="5555510" y="9238549"/>
            <a:ext cx="548640" cy="855344"/>
          </a:xfrm>
          <a:custGeom>
            <a:avLst/>
            <a:gdLst/>
            <a:ahLst/>
            <a:cxnLst/>
            <a:rect l="l" t="t" r="r" b="b"/>
            <a:pathLst>
              <a:path w="548639" h="855345">
                <a:moveTo>
                  <a:pt x="548077" y="0"/>
                </a:moveTo>
                <a:lnTo>
                  <a:pt x="0" y="427610"/>
                </a:lnTo>
                <a:lnTo>
                  <a:pt x="548077" y="855230"/>
                </a:lnTo>
                <a:lnTo>
                  <a:pt x="548077" y="0"/>
                </a:lnTo>
                <a:close/>
              </a:path>
            </a:pathLst>
          </a:custGeom>
          <a:solidFill>
            <a:srgbClr val="1F6886">
              <a:alpha val="9999"/>
            </a:srgbClr>
          </a:solidFill>
        </p:spPr>
        <p:txBody>
          <a:bodyPr wrap="square" lIns="0" tIns="0" rIns="0" bIns="0" rtlCol="0"/>
          <a:lstStyle/>
          <a:p>
            <a:endParaRPr/>
          </a:p>
        </p:txBody>
      </p:sp>
      <p:sp>
        <p:nvSpPr>
          <p:cNvPr id="49" name="bg object 49"/>
          <p:cNvSpPr/>
          <p:nvPr/>
        </p:nvSpPr>
        <p:spPr>
          <a:xfrm>
            <a:off x="4951325" y="9238549"/>
            <a:ext cx="548640" cy="855344"/>
          </a:xfrm>
          <a:custGeom>
            <a:avLst/>
            <a:gdLst/>
            <a:ahLst/>
            <a:cxnLst/>
            <a:rect l="l" t="t" r="r" b="b"/>
            <a:pathLst>
              <a:path w="548639" h="855345">
                <a:moveTo>
                  <a:pt x="0" y="0"/>
                </a:moveTo>
                <a:lnTo>
                  <a:pt x="0" y="855230"/>
                </a:lnTo>
                <a:lnTo>
                  <a:pt x="548077" y="427610"/>
                </a:lnTo>
                <a:lnTo>
                  <a:pt x="0" y="0"/>
                </a:lnTo>
                <a:close/>
              </a:path>
            </a:pathLst>
          </a:custGeom>
          <a:solidFill>
            <a:srgbClr val="1F6886">
              <a:alpha val="9999"/>
            </a:srgbClr>
          </a:solidFill>
        </p:spPr>
        <p:txBody>
          <a:bodyPr wrap="square" lIns="0" tIns="0" rIns="0" bIns="0" rtlCol="0"/>
          <a:lstStyle/>
          <a:p>
            <a:endParaRPr/>
          </a:p>
        </p:txBody>
      </p:sp>
      <p:sp>
        <p:nvSpPr>
          <p:cNvPr id="50" name="bg object 50"/>
          <p:cNvSpPr/>
          <p:nvPr/>
        </p:nvSpPr>
        <p:spPr>
          <a:xfrm>
            <a:off x="5040088" y="9715236"/>
            <a:ext cx="970915" cy="757555"/>
          </a:xfrm>
          <a:custGeom>
            <a:avLst/>
            <a:gdLst/>
            <a:ahLst/>
            <a:cxnLst/>
            <a:rect l="l" t="t" r="r" b="b"/>
            <a:pathLst>
              <a:path w="970914" h="757554">
                <a:moveTo>
                  <a:pt x="485178" y="0"/>
                </a:moveTo>
                <a:lnTo>
                  <a:pt x="0" y="378543"/>
                </a:lnTo>
                <a:lnTo>
                  <a:pt x="485178" y="757086"/>
                </a:lnTo>
                <a:lnTo>
                  <a:pt x="970368" y="378543"/>
                </a:lnTo>
                <a:lnTo>
                  <a:pt x="485178" y="0"/>
                </a:lnTo>
                <a:close/>
              </a:path>
            </a:pathLst>
          </a:custGeom>
          <a:solidFill>
            <a:srgbClr val="E79F66">
              <a:alpha val="9999"/>
            </a:srgbClr>
          </a:solidFill>
        </p:spPr>
        <p:txBody>
          <a:bodyPr wrap="square" lIns="0" tIns="0" rIns="0" bIns="0" rtlCol="0"/>
          <a:lstStyle/>
          <a:p>
            <a:endParaRPr/>
          </a:p>
        </p:txBody>
      </p:sp>
      <p:sp>
        <p:nvSpPr>
          <p:cNvPr id="51" name="bg object 51"/>
          <p:cNvSpPr/>
          <p:nvPr/>
        </p:nvSpPr>
        <p:spPr>
          <a:xfrm>
            <a:off x="5220996" y="9856373"/>
            <a:ext cx="608965" cy="474980"/>
          </a:xfrm>
          <a:custGeom>
            <a:avLst/>
            <a:gdLst/>
            <a:ahLst/>
            <a:cxnLst/>
            <a:rect l="l" t="t" r="r" b="b"/>
            <a:pathLst>
              <a:path w="608964" h="474979">
                <a:moveTo>
                  <a:pt x="304273" y="0"/>
                </a:moveTo>
                <a:lnTo>
                  <a:pt x="0" y="237406"/>
                </a:lnTo>
                <a:lnTo>
                  <a:pt x="304273" y="474802"/>
                </a:lnTo>
                <a:lnTo>
                  <a:pt x="608557" y="237406"/>
                </a:lnTo>
                <a:lnTo>
                  <a:pt x="304273" y="0"/>
                </a:lnTo>
                <a:close/>
              </a:path>
            </a:pathLst>
          </a:custGeom>
          <a:solidFill>
            <a:srgbClr val="411413">
              <a:alpha val="9999"/>
            </a:srgbClr>
          </a:solidFill>
        </p:spPr>
        <p:txBody>
          <a:bodyPr wrap="square" lIns="0" tIns="0" rIns="0" bIns="0" rtlCol="0"/>
          <a:lstStyle/>
          <a:p>
            <a:endParaRPr/>
          </a:p>
        </p:txBody>
      </p:sp>
      <p:sp>
        <p:nvSpPr>
          <p:cNvPr id="52" name="bg object 52"/>
          <p:cNvSpPr/>
          <p:nvPr/>
        </p:nvSpPr>
        <p:spPr>
          <a:xfrm>
            <a:off x="15080777" y="9666161"/>
            <a:ext cx="548640" cy="855344"/>
          </a:xfrm>
          <a:custGeom>
            <a:avLst/>
            <a:gdLst/>
            <a:ahLst/>
            <a:cxnLst/>
            <a:rect l="l" t="t" r="r" b="b"/>
            <a:pathLst>
              <a:path w="548640" h="855345">
                <a:moveTo>
                  <a:pt x="548077" y="0"/>
                </a:moveTo>
                <a:lnTo>
                  <a:pt x="0" y="427620"/>
                </a:lnTo>
                <a:lnTo>
                  <a:pt x="548077" y="855230"/>
                </a:lnTo>
                <a:lnTo>
                  <a:pt x="548077" y="0"/>
                </a:lnTo>
                <a:close/>
              </a:path>
            </a:pathLst>
          </a:custGeom>
          <a:solidFill>
            <a:srgbClr val="1F6886"/>
          </a:solidFill>
        </p:spPr>
        <p:txBody>
          <a:bodyPr wrap="square" lIns="0" tIns="0" rIns="0" bIns="0" rtlCol="0"/>
          <a:lstStyle/>
          <a:p>
            <a:endParaRPr/>
          </a:p>
        </p:txBody>
      </p:sp>
      <p:sp>
        <p:nvSpPr>
          <p:cNvPr id="53" name="bg object 53"/>
          <p:cNvSpPr/>
          <p:nvPr/>
        </p:nvSpPr>
        <p:spPr>
          <a:xfrm>
            <a:off x="13380443" y="9666161"/>
            <a:ext cx="548640" cy="855344"/>
          </a:xfrm>
          <a:custGeom>
            <a:avLst/>
            <a:gdLst/>
            <a:ahLst/>
            <a:cxnLst/>
            <a:rect l="l" t="t" r="r" b="b"/>
            <a:pathLst>
              <a:path w="548640" h="855345">
                <a:moveTo>
                  <a:pt x="0" y="0"/>
                </a:moveTo>
                <a:lnTo>
                  <a:pt x="0" y="855230"/>
                </a:lnTo>
                <a:lnTo>
                  <a:pt x="548077" y="427620"/>
                </a:lnTo>
                <a:lnTo>
                  <a:pt x="0" y="0"/>
                </a:lnTo>
                <a:close/>
              </a:path>
            </a:pathLst>
          </a:custGeom>
          <a:solidFill>
            <a:srgbClr val="1F6886"/>
          </a:solidFill>
        </p:spPr>
        <p:txBody>
          <a:bodyPr wrap="square" lIns="0" tIns="0" rIns="0" bIns="0" rtlCol="0"/>
          <a:lstStyle/>
          <a:p>
            <a:endParaRPr/>
          </a:p>
        </p:txBody>
      </p:sp>
      <p:sp>
        <p:nvSpPr>
          <p:cNvPr id="54" name="bg object 54"/>
          <p:cNvSpPr/>
          <p:nvPr/>
        </p:nvSpPr>
        <p:spPr>
          <a:xfrm>
            <a:off x="14532703" y="1009377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solidFill>
        </p:spPr>
        <p:txBody>
          <a:bodyPr wrap="square" lIns="0" tIns="0" rIns="0" bIns="0" rtlCol="0"/>
          <a:lstStyle/>
          <a:p>
            <a:endParaRPr/>
          </a:p>
        </p:txBody>
      </p:sp>
      <p:sp>
        <p:nvSpPr>
          <p:cNvPr id="55" name="bg object 55"/>
          <p:cNvSpPr/>
          <p:nvPr/>
        </p:nvSpPr>
        <p:spPr>
          <a:xfrm>
            <a:off x="13928518" y="1009377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solidFill>
        </p:spPr>
        <p:txBody>
          <a:bodyPr wrap="square" lIns="0" tIns="0" rIns="0" bIns="0" rtlCol="0"/>
          <a:lstStyle/>
          <a:p>
            <a:endParaRPr/>
          </a:p>
        </p:txBody>
      </p:sp>
      <p:sp>
        <p:nvSpPr>
          <p:cNvPr id="56" name="bg object 56"/>
          <p:cNvSpPr/>
          <p:nvPr/>
        </p:nvSpPr>
        <p:spPr>
          <a:xfrm>
            <a:off x="14532703" y="9238549"/>
            <a:ext cx="548640" cy="855344"/>
          </a:xfrm>
          <a:custGeom>
            <a:avLst/>
            <a:gdLst/>
            <a:ahLst/>
            <a:cxnLst/>
            <a:rect l="l" t="t" r="r" b="b"/>
            <a:pathLst>
              <a:path w="548640" h="855345">
                <a:moveTo>
                  <a:pt x="548077" y="0"/>
                </a:moveTo>
                <a:lnTo>
                  <a:pt x="0" y="427610"/>
                </a:lnTo>
                <a:lnTo>
                  <a:pt x="548077" y="855230"/>
                </a:lnTo>
                <a:lnTo>
                  <a:pt x="548077" y="0"/>
                </a:lnTo>
                <a:close/>
              </a:path>
            </a:pathLst>
          </a:custGeom>
          <a:solidFill>
            <a:srgbClr val="1F6886"/>
          </a:solidFill>
        </p:spPr>
        <p:txBody>
          <a:bodyPr wrap="square" lIns="0" tIns="0" rIns="0" bIns="0" rtlCol="0"/>
          <a:lstStyle/>
          <a:p>
            <a:endParaRPr/>
          </a:p>
        </p:txBody>
      </p:sp>
      <p:sp>
        <p:nvSpPr>
          <p:cNvPr id="57" name="bg object 57"/>
          <p:cNvSpPr/>
          <p:nvPr/>
        </p:nvSpPr>
        <p:spPr>
          <a:xfrm>
            <a:off x="13928518" y="9238549"/>
            <a:ext cx="548640" cy="855344"/>
          </a:xfrm>
          <a:custGeom>
            <a:avLst/>
            <a:gdLst/>
            <a:ahLst/>
            <a:cxnLst/>
            <a:rect l="l" t="t" r="r" b="b"/>
            <a:pathLst>
              <a:path w="548640" h="855345">
                <a:moveTo>
                  <a:pt x="0" y="0"/>
                </a:moveTo>
                <a:lnTo>
                  <a:pt x="0" y="855230"/>
                </a:lnTo>
                <a:lnTo>
                  <a:pt x="548077" y="427610"/>
                </a:lnTo>
                <a:lnTo>
                  <a:pt x="0" y="0"/>
                </a:lnTo>
                <a:close/>
              </a:path>
            </a:pathLst>
          </a:custGeom>
          <a:solidFill>
            <a:srgbClr val="1F6886"/>
          </a:solidFill>
        </p:spPr>
        <p:txBody>
          <a:bodyPr wrap="square" lIns="0" tIns="0" rIns="0" bIns="0" rtlCol="0"/>
          <a:lstStyle/>
          <a:p>
            <a:endParaRPr/>
          </a:p>
        </p:txBody>
      </p:sp>
      <p:sp>
        <p:nvSpPr>
          <p:cNvPr id="58" name="bg object 58"/>
          <p:cNvSpPr/>
          <p:nvPr/>
        </p:nvSpPr>
        <p:spPr>
          <a:xfrm>
            <a:off x="14017280" y="9715236"/>
            <a:ext cx="970915" cy="757555"/>
          </a:xfrm>
          <a:custGeom>
            <a:avLst/>
            <a:gdLst/>
            <a:ahLst/>
            <a:cxnLst/>
            <a:rect l="l" t="t" r="r" b="b"/>
            <a:pathLst>
              <a:path w="970915" h="757554">
                <a:moveTo>
                  <a:pt x="485178" y="0"/>
                </a:moveTo>
                <a:lnTo>
                  <a:pt x="0" y="378543"/>
                </a:lnTo>
                <a:lnTo>
                  <a:pt x="485178" y="757086"/>
                </a:lnTo>
                <a:lnTo>
                  <a:pt x="970368" y="378543"/>
                </a:lnTo>
                <a:lnTo>
                  <a:pt x="485178" y="0"/>
                </a:lnTo>
                <a:close/>
              </a:path>
            </a:pathLst>
          </a:custGeom>
          <a:solidFill>
            <a:srgbClr val="E79F66"/>
          </a:solidFill>
        </p:spPr>
        <p:txBody>
          <a:bodyPr wrap="square" lIns="0" tIns="0" rIns="0" bIns="0" rtlCol="0"/>
          <a:lstStyle/>
          <a:p>
            <a:endParaRPr/>
          </a:p>
        </p:txBody>
      </p:sp>
      <p:sp>
        <p:nvSpPr>
          <p:cNvPr id="59" name="bg object 59"/>
          <p:cNvSpPr/>
          <p:nvPr/>
        </p:nvSpPr>
        <p:spPr>
          <a:xfrm>
            <a:off x="14198189" y="9856373"/>
            <a:ext cx="608965" cy="474980"/>
          </a:xfrm>
          <a:custGeom>
            <a:avLst/>
            <a:gdLst/>
            <a:ahLst/>
            <a:cxnLst/>
            <a:rect l="l" t="t" r="r" b="b"/>
            <a:pathLst>
              <a:path w="608965" h="474979">
                <a:moveTo>
                  <a:pt x="304273" y="0"/>
                </a:moveTo>
                <a:lnTo>
                  <a:pt x="0" y="237406"/>
                </a:lnTo>
                <a:lnTo>
                  <a:pt x="304273" y="474802"/>
                </a:lnTo>
                <a:lnTo>
                  <a:pt x="608557" y="237406"/>
                </a:lnTo>
                <a:lnTo>
                  <a:pt x="304273" y="0"/>
                </a:lnTo>
                <a:close/>
              </a:path>
            </a:pathLst>
          </a:custGeom>
          <a:solidFill>
            <a:srgbClr val="41141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7450" b="1" i="0">
                <a:solidFill>
                  <a:srgbClr val="03708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11545" y="3253265"/>
            <a:ext cx="9288780" cy="1164589"/>
          </a:xfrm>
          <a:prstGeom prst="rect">
            <a:avLst/>
          </a:prstGeom>
        </p:spPr>
        <p:txBody>
          <a:bodyPr wrap="square" lIns="0" tIns="0" rIns="0" bIns="0">
            <a:spAutoFit/>
          </a:bodyPr>
          <a:lstStyle>
            <a:lvl1pPr>
              <a:defRPr sz="7450" b="1" i="0">
                <a:solidFill>
                  <a:srgbClr val="03708B"/>
                </a:solidFill>
                <a:latin typeface="Arial"/>
                <a:cs typeface="Arial"/>
              </a:defRPr>
            </a:lvl1pPr>
          </a:lstStyle>
          <a:p>
            <a:endParaRPr/>
          </a:p>
        </p:txBody>
      </p:sp>
      <p:sp>
        <p:nvSpPr>
          <p:cNvPr id="3" name="Holder 3"/>
          <p:cNvSpPr>
            <a:spLocks noGrp="1"/>
          </p:cNvSpPr>
          <p:nvPr>
            <p:ph type="body" idx="1"/>
          </p:nvPr>
        </p:nvSpPr>
        <p:spPr>
          <a:xfrm>
            <a:off x="8023060" y="3347064"/>
            <a:ext cx="10497185" cy="3434079"/>
          </a:xfrm>
          <a:prstGeom prst="rect">
            <a:avLst/>
          </a:prstGeom>
        </p:spPr>
        <p:txBody>
          <a:bodyPr wrap="square" lIns="0" tIns="0" rIns="0" bIns="0">
            <a:spAutoFit/>
          </a:bodyPr>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7/24/2026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LLong@AxiomCareOfAZ.com" TargetMode="External"/><Relationship Id="rId2" Type="http://schemas.openxmlformats.org/officeDocument/2006/relationships/hyperlink" Target="mailto:LAnderson@AxiomCareOfAZ.com" TargetMode="Externa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q4Kg3XijDD0?si=5Cih172BoE2tLbFc"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65269" y="6464968"/>
            <a:ext cx="10050378" cy="1863972"/>
          </a:xfrm>
          <a:prstGeom prst="rect">
            <a:avLst/>
          </a:prstGeom>
          <a:effectLst>
            <a:outerShdw blurRad="50800" dist="38100" dir="5400000" algn="t" rotWithShape="0">
              <a:prstClr val="black">
                <a:alpha val="40000"/>
              </a:prstClr>
            </a:outerShdw>
          </a:effectLst>
        </p:spPr>
        <p:txBody>
          <a:bodyPr vert="horz" wrap="square" lIns="0" tIns="17145" rIns="0" bIns="0" rtlCol="0">
            <a:spAutoFit/>
          </a:bodyPr>
          <a:lstStyle/>
          <a:p>
            <a:pPr marL="12700" algn="ctr">
              <a:spcBef>
                <a:spcPts val="135"/>
              </a:spcBef>
            </a:pPr>
            <a:r>
              <a:rPr lang="en-US" sz="4000" b="0" dirty="0">
                <a:solidFill>
                  <a:schemeClr val="bg1"/>
                </a:solidFill>
                <a:latin typeface="Aptos" panose="020B0004020202020204" pitchFamily="34" charset="0"/>
              </a:rPr>
              <a:t>Association of Indians for Self-Determination</a:t>
            </a:r>
            <a:br>
              <a:rPr lang="en-US" sz="4000" b="0" dirty="0">
                <a:solidFill>
                  <a:schemeClr val="bg1"/>
                </a:solidFill>
                <a:latin typeface="Aptos" panose="020B0004020202020204" pitchFamily="34" charset="0"/>
              </a:rPr>
            </a:br>
            <a:r>
              <a:rPr lang="en-US" sz="4000" b="0" dirty="0">
                <a:solidFill>
                  <a:schemeClr val="bg1"/>
                </a:solidFill>
                <a:latin typeface="Aptos" panose="020B0004020202020204" pitchFamily="34" charset="0"/>
              </a:rPr>
              <a:t>in Healthcare Annual Board Meeting</a:t>
            </a:r>
            <a:br>
              <a:rPr lang="en-US" sz="4000" b="0" dirty="0">
                <a:solidFill>
                  <a:schemeClr val="bg1"/>
                </a:solidFill>
                <a:latin typeface="Aptos" panose="020B0004020202020204" pitchFamily="34" charset="0"/>
              </a:rPr>
            </a:br>
            <a:r>
              <a:rPr lang="en-US" sz="4000" b="0" dirty="0">
                <a:solidFill>
                  <a:schemeClr val="bg1"/>
                </a:solidFill>
                <a:latin typeface="Aptos" panose="020B0004020202020204" pitchFamily="34" charset="0"/>
              </a:rPr>
              <a:t>July 25, 2026</a:t>
            </a:r>
            <a:endParaRPr sz="4000" b="0" dirty="0">
              <a:solidFill>
                <a:schemeClr val="bg1"/>
              </a:solidFill>
              <a:latin typeface="Aptos" panose="020B0004020202020204" pitchFamily="34" charset="0"/>
            </a:endParaRPr>
          </a:p>
        </p:txBody>
      </p:sp>
      <p:sp>
        <p:nvSpPr>
          <p:cNvPr id="4" name="TextBox 3">
            <a:extLst>
              <a:ext uri="{FF2B5EF4-FFF2-40B4-BE49-F238E27FC236}">
                <a16:creationId xmlns:a16="http://schemas.microsoft.com/office/drawing/2014/main" id="{D7996356-8E00-5109-E3E4-61B7C6474073}"/>
              </a:ext>
            </a:extLst>
          </p:cNvPr>
          <p:cNvSpPr txBox="1"/>
          <p:nvPr/>
        </p:nvSpPr>
        <p:spPr>
          <a:xfrm>
            <a:off x="9088806" y="978130"/>
            <a:ext cx="10050378" cy="1123384"/>
          </a:xfrm>
          <a:prstGeom prst="rect">
            <a:avLst/>
          </a:prstGeom>
          <a:noFill/>
          <a:effectLst>
            <a:outerShdw blurRad="50800" dist="38100" dir="5400000" algn="t" rotWithShape="0">
              <a:prstClr val="black">
                <a:alpha val="40000"/>
              </a:prstClr>
            </a:outerShdw>
          </a:effectLst>
        </p:spPr>
        <p:txBody>
          <a:bodyPr wrap="square">
            <a:spAutoFit/>
          </a:bodyPr>
          <a:lstStyle/>
          <a:p>
            <a:r>
              <a:rPr kumimoji="0" lang="en-US" sz="6700" b="1" i="0" u="none" strike="noStrike" kern="0" cap="none" spc="254" normalizeH="0" baseline="0" noProof="0" dirty="0">
                <a:ln>
                  <a:noFill/>
                </a:ln>
                <a:solidFill>
                  <a:schemeClr val="bg1"/>
                </a:solidFill>
                <a:effectLst/>
                <a:uLnTx/>
                <a:uFillTx/>
                <a:latin typeface="Arial"/>
                <a:ea typeface="+mj-ea"/>
                <a:cs typeface="Arial"/>
              </a:rPr>
              <a:t>Navajo</a:t>
            </a:r>
            <a:r>
              <a:rPr kumimoji="0" lang="en-US" sz="6700" b="1" i="0" u="none" strike="noStrike" kern="0" cap="none" spc="35" normalizeH="0" baseline="0" noProof="0" dirty="0">
                <a:ln>
                  <a:noFill/>
                </a:ln>
                <a:solidFill>
                  <a:schemeClr val="bg1"/>
                </a:solidFill>
                <a:effectLst/>
                <a:uLnTx/>
                <a:uFillTx/>
                <a:latin typeface="Arial"/>
                <a:ea typeface="+mj-ea"/>
                <a:cs typeface="Arial"/>
              </a:rPr>
              <a:t> </a:t>
            </a:r>
            <a:r>
              <a:rPr kumimoji="0" lang="en-US" sz="6700" b="1" i="0" u="none" strike="noStrike" kern="0" cap="none" spc="100" normalizeH="0" baseline="0" noProof="0" dirty="0">
                <a:ln>
                  <a:noFill/>
                </a:ln>
                <a:solidFill>
                  <a:schemeClr val="bg1"/>
                </a:solidFill>
                <a:effectLst/>
                <a:uLnTx/>
                <a:uFillTx/>
                <a:latin typeface="Arial"/>
                <a:ea typeface="+mj-ea"/>
                <a:cs typeface="Arial"/>
              </a:rPr>
              <a:t>Healing</a:t>
            </a:r>
            <a:r>
              <a:rPr kumimoji="0" lang="en-US" sz="6700" b="1" i="0" u="none" strike="noStrike" kern="0" cap="none" spc="35" normalizeH="0" baseline="0" noProof="0" dirty="0">
                <a:ln>
                  <a:noFill/>
                </a:ln>
                <a:solidFill>
                  <a:schemeClr val="bg1"/>
                </a:solidFill>
                <a:effectLst/>
                <a:uLnTx/>
                <a:uFillTx/>
                <a:latin typeface="Arial"/>
                <a:ea typeface="+mj-ea"/>
                <a:cs typeface="Arial"/>
              </a:rPr>
              <a:t> </a:t>
            </a:r>
            <a:r>
              <a:rPr kumimoji="0" lang="en-US" sz="6700" b="1" i="0" u="none" strike="noStrike" kern="0" cap="none" spc="245" normalizeH="0" baseline="0" noProof="0" dirty="0">
                <a:ln>
                  <a:noFill/>
                </a:ln>
                <a:solidFill>
                  <a:schemeClr val="bg1"/>
                </a:solidFill>
                <a:effectLst/>
                <a:uLnTx/>
                <a:uFillTx/>
                <a:latin typeface="Arial"/>
                <a:ea typeface="+mj-ea"/>
                <a:cs typeface="Arial"/>
              </a:rPr>
              <a:t>Navajo</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0AD018FF-E77B-F3A6-6279-1445911319F4}"/>
              </a:ext>
            </a:extLst>
          </p:cNvPr>
          <p:cNvSpPr/>
          <p:nvPr/>
        </p:nvSpPr>
        <p:spPr>
          <a:xfrm>
            <a:off x="4256295" y="1153528"/>
            <a:ext cx="378460" cy="590550"/>
          </a:xfrm>
          <a:custGeom>
            <a:avLst/>
            <a:gdLst/>
            <a:ahLst/>
            <a:cxnLst/>
            <a:rect l="l" t="t" r="r" b="b"/>
            <a:pathLst>
              <a:path w="378460"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5" name="object 3">
            <a:extLst>
              <a:ext uri="{FF2B5EF4-FFF2-40B4-BE49-F238E27FC236}">
                <a16:creationId xmlns:a16="http://schemas.microsoft.com/office/drawing/2014/main" id="{B8D174D4-DF94-686D-4ECA-0C3A0194F8EB}"/>
              </a:ext>
            </a:extLst>
          </p:cNvPr>
          <p:cNvSpPr/>
          <p:nvPr/>
        </p:nvSpPr>
        <p:spPr>
          <a:xfrm>
            <a:off x="3083259" y="1153528"/>
            <a:ext cx="378460" cy="590550"/>
          </a:xfrm>
          <a:custGeom>
            <a:avLst/>
            <a:gdLst/>
            <a:ahLst/>
            <a:cxnLst/>
            <a:rect l="l" t="t" r="r" b="b"/>
            <a:pathLst>
              <a:path w="378460"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0" name="object 4">
            <a:extLst>
              <a:ext uri="{FF2B5EF4-FFF2-40B4-BE49-F238E27FC236}">
                <a16:creationId xmlns:a16="http://schemas.microsoft.com/office/drawing/2014/main" id="{B68488D2-440E-6F8F-E801-B386EC7A9252}"/>
              </a:ext>
            </a:extLst>
          </p:cNvPr>
          <p:cNvGrpSpPr/>
          <p:nvPr/>
        </p:nvGrpSpPr>
        <p:grpSpPr>
          <a:xfrm>
            <a:off x="3461359" y="858525"/>
            <a:ext cx="795020" cy="1180465"/>
            <a:chOff x="3461359" y="858525"/>
            <a:chExt cx="795020" cy="1180465"/>
          </a:xfrm>
        </p:grpSpPr>
        <p:sp>
          <p:nvSpPr>
            <p:cNvPr id="7" name="object 5">
              <a:extLst>
                <a:ext uri="{FF2B5EF4-FFF2-40B4-BE49-F238E27FC236}">
                  <a16:creationId xmlns:a16="http://schemas.microsoft.com/office/drawing/2014/main" id="{4D72FE33-729D-9CBA-A36B-ED3A6518DCF5}"/>
                </a:ext>
              </a:extLst>
            </p:cNvPr>
            <p:cNvSpPr/>
            <p:nvPr/>
          </p:nvSpPr>
          <p:spPr>
            <a:xfrm>
              <a:off x="3461359"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8" name="object 6">
              <a:extLst>
                <a:ext uri="{FF2B5EF4-FFF2-40B4-BE49-F238E27FC236}">
                  <a16:creationId xmlns:a16="http://schemas.microsoft.com/office/drawing/2014/main" id="{B011F387-6E1D-A0D4-C0FB-2B6235A5810B}"/>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9" name="object 7">
              <a:extLst>
                <a:ext uri="{FF2B5EF4-FFF2-40B4-BE49-F238E27FC236}">
                  <a16:creationId xmlns:a16="http://schemas.microsoft.com/office/drawing/2014/main" id="{A680E389-EACD-24E5-9404-A7D601CF39F2}"/>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12" name="object 8">
            <a:extLst>
              <a:ext uri="{FF2B5EF4-FFF2-40B4-BE49-F238E27FC236}">
                <a16:creationId xmlns:a16="http://schemas.microsoft.com/office/drawing/2014/main" id="{1313B087-FEE0-34D1-B38E-AA75E1A0922B}"/>
              </a:ext>
            </a:extLst>
          </p:cNvPr>
          <p:cNvSpPr/>
          <p:nvPr/>
        </p:nvSpPr>
        <p:spPr>
          <a:xfrm>
            <a:off x="735290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14" name="object 9">
            <a:extLst>
              <a:ext uri="{FF2B5EF4-FFF2-40B4-BE49-F238E27FC236}">
                <a16:creationId xmlns:a16="http://schemas.microsoft.com/office/drawing/2014/main" id="{265A679F-D10E-E823-C012-15A979594C37}"/>
              </a:ext>
            </a:extLst>
          </p:cNvPr>
          <p:cNvSpPr/>
          <p:nvPr/>
        </p:nvSpPr>
        <p:spPr>
          <a:xfrm>
            <a:off x="617986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9" name="object 10">
            <a:extLst>
              <a:ext uri="{FF2B5EF4-FFF2-40B4-BE49-F238E27FC236}">
                <a16:creationId xmlns:a16="http://schemas.microsoft.com/office/drawing/2014/main" id="{F780D522-63A1-4E61-8E65-AF8D6FEAF04F}"/>
              </a:ext>
            </a:extLst>
          </p:cNvPr>
          <p:cNvGrpSpPr/>
          <p:nvPr/>
        </p:nvGrpSpPr>
        <p:grpSpPr>
          <a:xfrm>
            <a:off x="6557975" y="858525"/>
            <a:ext cx="795020" cy="1180465"/>
            <a:chOff x="6557975" y="858525"/>
            <a:chExt cx="795020" cy="1180465"/>
          </a:xfrm>
        </p:grpSpPr>
        <p:sp>
          <p:nvSpPr>
            <p:cNvPr id="16" name="object 11">
              <a:extLst>
                <a:ext uri="{FF2B5EF4-FFF2-40B4-BE49-F238E27FC236}">
                  <a16:creationId xmlns:a16="http://schemas.microsoft.com/office/drawing/2014/main" id="{B2C3932B-B777-D9F5-1786-B96A34697669}"/>
                </a:ext>
              </a:extLst>
            </p:cNvPr>
            <p:cNvSpPr/>
            <p:nvPr/>
          </p:nvSpPr>
          <p:spPr>
            <a:xfrm>
              <a:off x="6557975" y="858525"/>
              <a:ext cx="795020" cy="1180465"/>
            </a:xfrm>
            <a:custGeom>
              <a:avLst/>
              <a:gdLst/>
              <a:ahLst/>
              <a:cxnLst/>
              <a:rect l="l" t="t" r="r" b="b"/>
              <a:pathLst>
                <a:path w="795020" h="1180464">
                  <a:moveTo>
                    <a:pt x="378104" y="885024"/>
                  </a:moveTo>
                  <a:lnTo>
                    <a:pt x="0" y="590016"/>
                  </a:lnTo>
                  <a:lnTo>
                    <a:pt x="0" y="1180033"/>
                  </a:lnTo>
                  <a:lnTo>
                    <a:pt x="378104" y="885024"/>
                  </a:lnTo>
                  <a:close/>
                </a:path>
                <a:path w="795020" h="1180464">
                  <a:moveTo>
                    <a:pt x="378104" y="295008"/>
                  </a:moveTo>
                  <a:lnTo>
                    <a:pt x="0" y="0"/>
                  </a:lnTo>
                  <a:lnTo>
                    <a:pt x="0" y="590016"/>
                  </a:lnTo>
                  <a:lnTo>
                    <a:pt x="378104" y="295008"/>
                  </a:lnTo>
                  <a:close/>
                </a:path>
                <a:path w="795020" h="1180464">
                  <a:moveTo>
                    <a:pt x="794918" y="590016"/>
                  </a:moveTo>
                  <a:lnTo>
                    <a:pt x="416801" y="885024"/>
                  </a:lnTo>
                  <a:lnTo>
                    <a:pt x="794918" y="1180033"/>
                  </a:lnTo>
                  <a:lnTo>
                    <a:pt x="794918" y="590016"/>
                  </a:lnTo>
                  <a:close/>
                </a:path>
                <a:path w="795020" h="1180464">
                  <a:moveTo>
                    <a:pt x="794918" y="0"/>
                  </a:moveTo>
                  <a:lnTo>
                    <a:pt x="416801"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7" name="object 12">
              <a:extLst>
                <a:ext uri="{FF2B5EF4-FFF2-40B4-BE49-F238E27FC236}">
                  <a16:creationId xmlns:a16="http://schemas.microsoft.com/office/drawing/2014/main" id="{240DC3D9-4B23-5BAE-177A-5B293880719C}"/>
                </a:ext>
              </a:extLst>
            </p:cNvPr>
            <p:cNvSpPr/>
            <p:nvPr/>
          </p:nvSpPr>
          <p:spPr>
            <a:xfrm>
              <a:off x="661920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8" name="object 13">
              <a:extLst>
                <a:ext uri="{FF2B5EF4-FFF2-40B4-BE49-F238E27FC236}">
                  <a16:creationId xmlns:a16="http://schemas.microsoft.com/office/drawing/2014/main" id="{6B209DF6-DCB6-AEEB-0E83-9D9C71099DED}"/>
                </a:ext>
              </a:extLst>
            </p:cNvPr>
            <p:cNvSpPr/>
            <p:nvPr/>
          </p:nvSpPr>
          <p:spPr>
            <a:xfrm>
              <a:off x="674402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1" name="object 14">
            <a:extLst>
              <a:ext uri="{FF2B5EF4-FFF2-40B4-BE49-F238E27FC236}">
                <a16:creationId xmlns:a16="http://schemas.microsoft.com/office/drawing/2014/main" id="{98F6EE73-D5FA-B7FE-8DDB-F892E13D90A6}"/>
              </a:ext>
            </a:extLst>
          </p:cNvPr>
          <p:cNvSpPr/>
          <p:nvPr/>
        </p:nvSpPr>
        <p:spPr>
          <a:xfrm>
            <a:off x="13546128"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23" name="object 15">
            <a:extLst>
              <a:ext uri="{FF2B5EF4-FFF2-40B4-BE49-F238E27FC236}">
                <a16:creationId xmlns:a16="http://schemas.microsoft.com/office/drawing/2014/main" id="{89022715-1A17-D746-72FA-878E7890C2B8}"/>
              </a:ext>
            </a:extLst>
          </p:cNvPr>
          <p:cNvSpPr/>
          <p:nvPr/>
        </p:nvSpPr>
        <p:spPr>
          <a:xfrm>
            <a:off x="1237308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8" name="object 16">
            <a:extLst>
              <a:ext uri="{FF2B5EF4-FFF2-40B4-BE49-F238E27FC236}">
                <a16:creationId xmlns:a16="http://schemas.microsoft.com/office/drawing/2014/main" id="{DB84DCD4-08E4-1859-6B37-66B88B92C14F}"/>
              </a:ext>
            </a:extLst>
          </p:cNvPr>
          <p:cNvGrpSpPr/>
          <p:nvPr/>
        </p:nvGrpSpPr>
        <p:grpSpPr>
          <a:xfrm>
            <a:off x="12751194" y="858525"/>
            <a:ext cx="795020" cy="1180465"/>
            <a:chOff x="12751194" y="858525"/>
            <a:chExt cx="795020" cy="1180465"/>
          </a:xfrm>
        </p:grpSpPr>
        <p:sp>
          <p:nvSpPr>
            <p:cNvPr id="25" name="object 17">
              <a:extLst>
                <a:ext uri="{FF2B5EF4-FFF2-40B4-BE49-F238E27FC236}">
                  <a16:creationId xmlns:a16="http://schemas.microsoft.com/office/drawing/2014/main" id="{0CC62352-43E9-BDD4-6D1E-8B8CD5CE7F9B}"/>
                </a:ext>
              </a:extLst>
            </p:cNvPr>
            <p:cNvSpPr/>
            <p:nvPr/>
          </p:nvSpPr>
          <p:spPr>
            <a:xfrm>
              <a:off x="1275119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18" y="590016"/>
                  </a:moveTo>
                  <a:lnTo>
                    <a:pt x="416814" y="885024"/>
                  </a:lnTo>
                  <a:lnTo>
                    <a:pt x="794918" y="1180033"/>
                  </a:lnTo>
                  <a:lnTo>
                    <a:pt x="794918" y="590016"/>
                  </a:lnTo>
                  <a:close/>
                </a:path>
                <a:path w="795019" h="1180464">
                  <a:moveTo>
                    <a:pt x="794918" y="0"/>
                  </a:moveTo>
                  <a:lnTo>
                    <a:pt x="416814"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26" name="object 18">
              <a:extLst>
                <a:ext uri="{FF2B5EF4-FFF2-40B4-BE49-F238E27FC236}">
                  <a16:creationId xmlns:a16="http://schemas.microsoft.com/office/drawing/2014/main" id="{43A9AB78-67F0-06A0-1FE9-9A475F7FDA08}"/>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7" name="object 19">
              <a:extLst>
                <a:ext uri="{FF2B5EF4-FFF2-40B4-BE49-F238E27FC236}">
                  <a16:creationId xmlns:a16="http://schemas.microsoft.com/office/drawing/2014/main" id="{130CA01D-E493-61F0-99E7-607B8DFE0B33}"/>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0" name="object 20">
            <a:extLst>
              <a:ext uri="{FF2B5EF4-FFF2-40B4-BE49-F238E27FC236}">
                <a16:creationId xmlns:a16="http://schemas.microsoft.com/office/drawing/2014/main" id="{2355D7EB-854A-76DB-8266-201538EB9064}"/>
              </a:ext>
            </a:extLst>
          </p:cNvPr>
          <p:cNvSpPr/>
          <p:nvPr/>
        </p:nvSpPr>
        <p:spPr>
          <a:xfrm>
            <a:off x="1664273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2" name="object 21">
            <a:extLst>
              <a:ext uri="{FF2B5EF4-FFF2-40B4-BE49-F238E27FC236}">
                <a16:creationId xmlns:a16="http://schemas.microsoft.com/office/drawing/2014/main" id="{4CE43E01-A494-EC31-9280-D9269E097E6C}"/>
              </a:ext>
            </a:extLst>
          </p:cNvPr>
          <p:cNvSpPr/>
          <p:nvPr/>
        </p:nvSpPr>
        <p:spPr>
          <a:xfrm>
            <a:off x="15469699"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37" name="object 22">
            <a:extLst>
              <a:ext uri="{FF2B5EF4-FFF2-40B4-BE49-F238E27FC236}">
                <a16:creationId xmlns:a16="http://schemas.microsoft.com/office/drawing/2014/main" id="{1CAED3E4-BA71-100D-F4D6-E57044A881D6}"/>
              </a:ext>
            </a:extLst>
          </p:cNvPr>
          <p:cNvGrpSpPr/>
          <p:nvPr/>
        </p:nvGrpSpPr>
        <p:grpSpPr>
          <a:xfrm>
            <a:off x="15847797" y="858525"/>
            <a:ext cx="795020" cy="1180465"/>
            <a:chOff x="15847797" y="858525"/>
            <a:chExt cx="795020" cy="1180465"/>
          </a:xfrm>
        </p:grpSpPr>
        <p:sp>
          <p:nvSpPr>
            <p:cNvPr id="34" name="object 23">
              <a:extLst>
                <a:ext uri="{FF2B5EF4-FFF2-40B4-BE49-F238E27FC236}">
                  <a16:creationId xmlns:a16="http://schemas.microsoft.com/office/drawing/2014/main" id="{9AA69522-6A7C-7DE0-46CC-3C992AB185D8}"/>
                </a:ext>
              </a:extLst>
            </p:cNvPr>
            <p:cNvSpPr/>
            <p:nvPr/>
          </p:nvSpPr>
          <p:spPr>
            <a:xfrm>
              <a:off x="15847797"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5" name="object 24">
              <a:extLst>
                <a:ext uri="{FF2B5EF4-FFF2-40B4-BE49-F238E27FC236}">
                  <a16:creationId xmlns:a16="http://schemas.microsoft.com/office/drawing/2014/main" id="{5B8FD4F2-C682-9C11-0C9F-8813FAA48504}"/>
                </a:ext>
              </a:extLst>
            </p:cNvPr>
            <p:cNvSpPr/>
            <p:nvPr/>
          </p:nvSpPr>
          <p:spPr>
            <a:xfrm>
              <a:off x="1590903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6" name="object 25">
              <a:extLst>
                <a:ext uri="{FF2B5EF4-FFF2-40B4-BE49-F238E27FC236}">
                  <a16:creationId xmlns:a16="http://schemas.microsoft.com/office/drawing/2014/main" id="{15C86655-FACF-06D4-6DFA-254C7A9C5F9C}"/>
                </a:ext>
              </a:extLst>
            </p:cNvPr>
            <p:cNvSpPr/>
            <p:nvPr/>
          </p:nvSpPr>
          <p:spPr>
            <a:xfrm>
              <a:off x="1603385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9" name="object 26">
            <a:extLst>
              <a:ext uri="{FF2B5EF4-FFF2-40B4-BE49-F238E27FC236}">
                <a16:creationId xmlns:a16="http://schemas.microsoft.com/office/drawing/2014/main" id="{DA750121-3665-1374-3052-2C71B03F537B}"/>
              </a:ext>
            </a:extLst>
          </p:cNvPr>
          <p:cNvSpPr/>
          <p:nvPr/>
        </p:nvSpPr>
        <p:spPr>
          <a:xfrm>
            <a:off x="19739347" y="1163944"/>
            <a:ext cx="365125" cy="569595"/>
          </a:xfrm>
          <a:custGeom>
            <a:avLst/>
            <a:gdLst/>
            <a:ahLst/>
            <a:cxnLst/>
            <a:rect l="l" t="t" r="r" b="b"/>
            <a:pathLst>
              <a:path w="365125" h="569594">
                <a:moveTo>
                  <a:pt x="364753" y="0"/>
                </a:moveTo>
                <a:lnTo>
                  <a:pt x="0" y="284590"/>
                </a:lnTo>
                <a:lnTo>
                  <a:pt x="364753" y="569180"/>
                </a:lnTo>
                <a:lnTo>
                  <a:pt x="364753" y="0"/>
                </a:lnTo>
                <a:close/>
              </a:path>
            </a:pathLst>
          </a:custGeom>
          <a:solidFill>
            <a:srgbClr val="1F6886">
              <a:alpha val="9999"/>
            </a:srgbClr>
          </a:solidFill>
        </p:spPr>
        <p:txBody>
          <a:bodyPr wrap="square" lIns="0" tIns="0" rIns="0" bIns="0" rtlCol="0"/>
          <a:lstStyle/>
          <a:p>
            <a:endParaRPr/>
          </a:p>
        </p:txBody>
      </p:sp>
      <p:sp>
        <p:nvSpPr>
          <p:cNvPr id="41" name="object 27">
            <a:extLst>
              <a:ext uri="{FF2B5EF4-FFF2-40B4-BE49-F238E27FC236}">
                <a16:creationId xmlns:a16="http://schemas.microsoft.com/office/drawing/2014/main" id="{6C50588A-692C-8145-0EFE-A67D0D96AC03}"/>
              </a:ext>
            </a:extLst>
          </p:cNvPr>
          <p:cNvSpPr/>
          <p:nvPr/>
        </p:nvSpPr>
        <p:spPr>
          <a:xfrm>
            <a:off x="18566310"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46" name="object 28">
            <a:extLst>
              <a:ext uri="{FF2B5EF4-FFF2-40B4-BE49-F238E27FC236}">
                <a16:creationId xmlns:a16="http://schemas.microsoft.com/office/drawing/2014/main" id="{F17A2CCD-691B-AB88-85AE-5FECD4FB5DB9}"/>
              </a:ext>
            </a:extLst>
          </p:cNvPr>
          <p:cNvGrpSpPr/>
          <p:nvPr/>
        </p:nvGrpSpPr>
        <p:grpSpPr>
          <a:xfrm>
            <a:off x="18944413" y="858525"/>
            <a:ext cx="795020" cy="1180465"/>
            <a:chOff x="18944413" y="858525"/>
            <a:chExt cx="795020" cy="1180465"/>
          </a:xfrm>
        </p:grpSpPr>
        <p:sp>
          <p:nvSpPr>
            <p:cNvPr id="43" name="object 29">
              <a:extLst>
                <a:ext uri="{FF2B5EF4-FFF2-40B4-BE49-F238E27FC236}">
                  <a16:creationId xmlns:a16="http://schemas.microsoft.com/office/drawing/2014/main" id="{380F100A-48BF-5B42-20AA-7F8E2A4FE6EC}"/>
                </a:ext>
              </a:extLst>
            </p:cNvPr>
            <p:cNvSpPr/>
            <p:nvPr/>
          </p:nvSpPr>
          <p:spPr>
            <a:xfrm>
              <a:off x="18944413"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44" name="object 30">
              <a:extLst>
                <a:ext uri="{FF2B5EF4-FFF2-40B4-BE49-F238E27FC236}">
                  <a16:creationId xmlns:a16="http://schemas.microsoft.com/office/drawing/2014/main" id="{A6ADC552-1F52-6055-DEAA-E3EA99790465}"/>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45" name="object 31">
              <a:extLst>
                <a:ext uri="{FF2B5EF4-FFF2-40B4-BE49-F238E27FC236}">
                  <a16:creationId xmlns:a16="http://schemas.microsoft.com/office/drawing/2014/main" id="{AA1D4131-06B3-E950-C81F-600561F53435}"/>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48" name="object 32">
            <a:extLst>
              <a:ext uri="{FF2B5EF4-FFF2-40B4-BE49-F238E27FC236}">
                <a16:creationId xmlns:a16="http://schemas.microsoft.com/office/drawing/2014/main" id="{12995297-6778-29B2-9F17-48D7AE5D46B7}"/>
              </a:ext>
            </a:extLst>
          </p:cNvPr>
          <p:cNvSpPr/>
          <p:nvPr/>
        </p:nvSpPr>
        <p:spPr>
          <a:xfrm>
            <a:off x="115968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50" name="object 33">
            <a:extLst>
              <a:ext uri="{FF2B5EF4-FFF2-40B4-BE49-F238E27FC236}">
                <a16:creationId xmlns:a16="http://schemas.microsoft.com/office/drawing/2014/main" id="{9EA94357-F9D7-5018-7C63-DFCE1AA75708}"/>
              </a:ext>
            </a:extLst>
          </p:cNvPr>
          <p:cNvSpPr/>
          <p:nvPr/>
        </p:nvSpPr>
        <p:spPr>
          <a:xfrm>
            <a:off x="0" y="1163945"/>
            <a:ext cx="365125" cy="569595"/>
          </a:xfrm>
          <a:custGeom>
            <a:avLst/>
            <a:gdLst/>
            <a:ahLst/>
            <a:cxnLst/>
            <a:rect l="l" t="t" r="r" b="b"/>
            <a:pathLst>
              <a:path w="365125" h="569594">
                <a:moveTo>
                  <a:pt x="0" y="0"/>
                </a:moveTo>
                <a:lnTo>
                  <a:pt x="0" y="569179"/>
                </a:lnTo>
                <a:lnTo>
                  <a:pt x="364752" y="284589"/>
                </a:lnTo>
                <a:lnTo>
                  <a:pt x="0" y="0"/>
                </a:lnTo>
                <a:close/>
              </a:path>
            </a:pathLst>
          </a:custGeom>
          <a:solidFill>
            <a:srgbClr val="1F6886">
              <a:alpha val="9999"/>
            </a:srgbClr>
          </a:solidFill>
        </p:spPr>
        <p:txBody>
          <a:bodyPr wrap="square" lIns="0" tIns="0" rIns="0" bIns="0" rtlCol="0"/>
          <a:lstStyle/>
          <a:p>
            <a:endParaRPr/>
          </a:p>
        </p:txBody>
      </p:sp>
      <p:grpSp>
        <p:nvGrpSpPr>
          <p:cNvPr id="55" name="object 34">
            <a:extLst>
              <a:ext uri="{FF2B5EF4-FFF2-40B4-BE49-F238E27FC236}">
                <a16:creationId xmlns:a16="http://schemas.microsoft.com/office/drawing/2014/main" id="{39673305-04C2-F7CA-1EC0-7B840680D556}"/>
              </a:ext>
            </a:extLst>
          </p:cNvPr>
          <p:cNvGrpSpPr/>
          <p:nvPr/>
        </p:nvGrpSpPr>
        <p:grpSpPr>
          <a:xfrm>
            <a:off x="364744" y="858525"/>
            <a:ext cx="795020" cy="1180465"/>
            <a:chOff x="364744" y="858525"/>
            <a:chExt cx="795020" cy="1180465"/>
          </a:xfrm>
        </p:grpSpPr>
        <p:sp>
          <p:nvSpPr>
            <p:cNvPr id="52" name="object 35">
              <a:extLst>
                <a:ext uri="{FF2B5EF4-FFF2-40B4-BE49-F238E27FC236}">
                  <a16:creationId xmlns:a16="http://schemas.microsoft.com/office/drawing/2014/main" id="{F6F73823-2620-0C58-D980-673AC6D08166}"/>
                </a:ext>
              </a:extLst>
            </p:cNvPr>
            <p:cNvSpPr/>
            <p:nvPr/>
          </p:nvSpPr>
          <p:spPr>
            <a:xfrm>
              <a:off x="36474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53" name="object 36">
              <a:extLst>
                <a:ext uri="{FF2B5EF4-FFF2-40B4-BE49-F238E27FC236}">
                  <a16:creationId xmlns:a16="http://schemas.microsoft.com/office/drawing/2014/main" id="{B2A89407-48A9-E0E1-ED88-619FA47F2353}"/>
                </a:ext>
              </a:extLst>
            </p:cNvPr>
            <p:cNvSpPr/>
            <p:nvPr/>
          </p:nvSpPr>
          <p:spPr>
            <a:xfrm>
              <a:off x="42598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54" name="object 37">
              <a:extLst>
                <a:ext uri="{FF2B5EF4-FFF2-40B4-BE49-F238E27FC236}">
                  <a16:creationId xmlns:a16="http://schemas.microsoft.com/office/drawing/2014/main" id="{284D7B94-4EC4-B18F-46E6-1720FB7E0D3F}"/>
                </a:ext>
              </a:extLst>
            </p:cNvPr>
            <p:cNvSpPr/>
            <p:nvPr/>
          </p:nvSpPr>
          <p:spPr>
            <a:xfrm>
              <a:off x="550799"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57" name="object 38">
            <a:extLst>
              <a:ext uri="{FF2B5EF4-FFF2-40B4-BE49-F238E27FC236}">
                <a16:creationId xmlns:a16="http://schemas.microsoft.com/office/drawing/2014/main" id="{92EF445F-7AFD-460B-9639-F955CE7CECBC}"/>
              </a:ext>
            </a:extLst>
          </p:cNvPr>
          <p:cNvSpPr/>
          <p:nvPr/>
        </p:nvSpPr>
        <p:spPr>
          <a:xfrm>
            <a:off x="1044951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solidFill>
        </p:spPr>
        <p:txBody>
          <a:bodyPr wrap="square" lIns="0" tIns="0" rIns="0" bIns="0" rtlCol="0"/>
          <a:lstStyle/>
          <a:p>
            <a:endParaRPr/>
          </a:p>
        </p:txBody>
      </p:sp>
      <p:sp>
        <p:nvSpPr>
          <p:cNvPr id="59" name="object 39">
            <a:extLst>
              <a:ext uri="{FF2B5EF4-FFF2-40B4-BE49-F238E27FC236}">
                <a16:creationId xmlns:a16="http://schemas.microsoft.com/office/drawing/2014/main" id="{D8801D81-B040-1435-E5EF-DB425018BD82}"/>
              </a:ext>
            </a:extLst>
          </p:cNvPr>
          <p:cNvSpPr/>
          <p:nvPr/>
        </p:nvSpPr>
        <p:spPr>
          <a:xfrm>
            <a:off x="927647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solidFill>
        </p:spPr>
        <p:txBody>
          <a:bodyPr wrap="square" lIns="0" tIns="0" rIns="0" bIns="0" rtlCol="0"/>
          <a:lstStyle/>
          <a:p>
            <a:endParaRPr/>
          </a:p>
        </p:txBody>
      </p:sp>
      <p:grpSp>
        <p:nvGrpSpPr>
          <p:cNvPr id="64" name="object 40">
            <a:extLst>
              <a:ext uri="{FF2B5EF4-FFF2-40B4-BE49-F238E27FC236}">
                <a16:creationId xmlns:a16="http://schemas.microsoft.com/office/drawing/2014/main" id="{B6215215-F8A6-72E2-1C08-386AA4FAADBB}"/>
              </a:ext>
            </a:extLst>
          </p:cNvPr>
          <p:cNvGrpSpPr/>
          <p:nvPr/>
        </p:nvGrpSpPr>
        <p:grpSpPr>
          <a:xfrm>
            <a:off x="9654578" y="858525"/>
            <a:ext cx="795020" cy="1180465"/>
            <a:chOff x="9654578" y="858525"/>
            <a:chExt cx="795020" cy="1180465"/>
          </a:xfrm>
        </p:grpSpPr>
        <p:sp>
          <p:nvSpPr>
            <p:cNvPr id="61" name="object 41">
              <a:extLst>
                <a:ext uri="{FF2B5EF4-FFF2-40B4-BE49-F238E27FC236}">
                  <a16:creationId xmlns:a16="http://schemas.microsoft.com/office/drawing/2014/main" id="{602F8BF4-C9D0-A7DE-632C-080837966613}"/>
                </a:ext>
              </a:extLst>
            </p:cNvPr>
            <p:cNvSpPr/>
            <p:nvPr/>
          </p:nvSpPr>
          <p:spPr>
            <a:xfrm>
              <a:off x="9654578"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solidFill>
          </p:spPr>
          <p:txBody>
            <a:bodyPr wrap="square" lIns="0" tIns="0" rIns="0" bIns="0" rtlCol="0"/>
            <a:lstStyle/>
            <a:p>
              <a:endParaRPr/>
            </a:p>
          </p:txBody>
        </p:sp>
        <p:sp>
          <p:nvSpPr>
            <p:cNvPr id="62" name="object 42">
              <a:extLst>
                <a:ext uri="{FF2B5EF4-FFF2-40B4-BE49-F238E27FC236}">
                  <a16:creationId xmlns:a16="http://schemas.microsoft.com/office/drawing/2014/main" id="{6D9559EC-E192-2F67-012B-D7788E49C2BC}"/>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63" name="object 43">
              <a:extLst>
                <a:ext uri="{FF2B5EF4-FFF2-40B4-BE49-F238E27FC236}">
                  <a16:creationId xmlns:a16="http://schemas.microsoft.com/office/drawing/2014/main" id="{14B8345E-628F-78A7-CF66-458ED13E980D}"/>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
        <p:nvSpPr>
          <p:cNvPr id="66" name="object 44">
            <a:extLst>
              <a:ext uri="{FF2B5EF4-FFF2-40B4-BE49-F238E27FC236}">
                <a16:creationId xmlns:a16="http://schemas.microsoft.com/office/drawing/2014/main" id="{26BB6975-F357-622A-324A-FD8F5E4FBAC7}"/>
              </a:ext>
            </a:extLst>
          </p:cNvPr>
          <p:cNvSpPr txBox="1">
            <a:spLocks/>
          </p:cNvSpPr>
          <p:nvPr/>
        </p:nvSpPr>
        <p:spPr>
          <a:xfrm>
            <a:off x="1529900" y="2812692"/>
            <a:ext cx="16596762" cy="1459374"/>
          </a:xfrm>
          <a:prstGeom prst="rect">
            <a:avLst/>
          </a:prstGeom>
        </p:spPr>
        <p:txBody>
          <a:bodyPr vert="horz" wrap="square" lIns="0" tIns="15240" rIns="0" bIns="0" rtlCol="0" anchor="t">
            <a:spAutoFit/>
          </a:bodyPr>
          <a:lstStyle>
            <a:lvl1pPr>
              <a:defRPr>
                <a:latin typeface="+mj-lt"/>
                <a:ea typeface="+mj-ea"/>
                <a:cs typeface="+mj-cs"/>
              </a:defRPr>
            </a:lvl1pPr>
          </a:lstStyle>
          <a:p>
            <a:pPr algn="l"/>
            <a:r>
              <a:rPr lang="en-US" sz="7500" b="1">
                <a:solidFill>
                  <a:srgbClr val="03708B"/>
                </a:solidFill>
                <a:latin typeface="Arial"/>
                <a:ea typeface="Calibri"/>
                <a:cs typeface="Arial"/>
              </a:rPr>
              <a:t>YHC Outreach &amp; Admissions</a:t>
            </a:r>
            <a:endParaRPr lang="en-US" sz="7500">
              <a:solidFill>
                <a:srgbClr val="000000"/>
              </a:solidFill>
              <a:latin typeface="Arial"/>
              <a:ea typeface="Calibri"/>
              <a:cs typeface="Arial"/>
            </a:endParaRPr>
          </a:p>
          <a:p>
            <a:pPr marL="74295">
              <a:spcBef>
                <a:spcPts val="120"/>
              </a:spcBef>
            </a:pPr>
            <a:endParaRPr lang="en-US">
              <a:solidFill>
                <a:srgbClr val="000000"/>
              </a:solidFill>
              <a:latin typeface="Calibri"/>
              <a:ea typeface="Calibri"/>
              <a:cs typeface="Calibri"/>
            </a:endParaRPr>
          </a:p>
        </p:txBody>
      </p:sp>
      <p:pic>
        <p:nvPicPr>
          <p:cNvPr id="70" name="object 47" descr="A person wearing a necklace&#10;&#10;AI-generated content may be incorrect.">
            <a:extLst>
              <a:ext uri="{FF2B5EF4-FFF2-40B4-BE49-F238E27FC236}">
                <a16:creationId xmlns:a16="http://schemas.microsoft.com/office/drawing/2014/main" id="{5EED11BB-DFD5-5DFA-AEF4-4876B4FCAD03}"/>
              </a:ext>
            </a:extLst>
          </p:cNvPr>
          <p:cNvPicPr/>
          <p:nvPr/>
        </p:nvPicPr>
        <p:blipFill>
          <a:blip r:embed="rId2"/>
          <a:stretch>
            <a:fillRect/>
          </a:stretch>
        </p:blipFill>
        <p:spPr>
          <a:xfrm>
            <a:off x="11100542" y="6457260"/>
            <a:ext cx="2082604" cy="207479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74" name="object 49">
            <a:extLst>
              <a:ext uri="{FF2B5EF4-FFF2-40B4-BE49-F238E27FC236}">
                <a16:creationId xmlns:a16="http://schemas.microsoft.com/office/drawing/2014/main" id="{4D2DC4B6-62A2-5FF7-CFAA-A785B47C6BE4}"/>
              </a:ext>
            </a:extLst>
          </p:cNvPr>
          <p:cNvSpPr txBox="1"/>
          <p:nvPr/>
        </p:nvSpPr>
        <p:spPr>
          <a:xfrm>
            <a:off x="13493813" y="4430971"/>
            <a:ext cx="6852083" cy="1474314"/>
          </a:xfrm>
          <a:prstGeom prst="rect">
            <a:avLst/>
          </a:prstGeom>
        </p:spPr>
        <p:txBody>
          <a:bodyPr vert="horz" wrap="square" lIns="0" tIns="122555" rIns="0" bIns="0" rtlCol="0" anchor="t">
            <a:spAutoFit/>
          </a:bodyPr>
          <a:lstStyle/>
          <a:p>
            <a:pPr marL="12700">
              <a:spcBef>
                <a:spcPts val="965"/>
              </a:spcBef>
            </a:pPr>
            <a:r>
              <a:rPr lang="en-US" sz="2050" b="1" spc="85" dirty="0">
                <a:solidFill>
                  <a:srgbClr val="1F6886"/>
                </a:solidFill>
                <a:latin typeface="Arial"/>
                <a:cs typeface="Arial"/>
              </a:rPr>
              <a:t>Larita Anderson</a:t>
            </a:r>
            <a:endParaRPr lang="en-US" sz="2050" b="1" spc="25" dirty="0">
              <a:solidFill>
                <a:srgbClr val="1F6886"/>
              </a:solidFill>
              <a:latin typeface="Arial"/>
              <a:cs typeface="Arial"/>
            </a:endParaRPr>
          </a:p>
          <a:p>
            <a:pPr marL="12700" marR="481965">
              <a:lnSpc>
                <a:spcPct val="117700"/>
              </a:lnSpc>
              <a:spcBef>
                <a:spcPts val="375"/>
              </a:spcBef>
            </a:pPr>
            <a:r>
              <a:rPr lang="en-US" sz="1650" spc="150" dirty="0">
                <a:latin typeface="Arial"/>
                <a:cs typeface="Arial"/>
              </a:rPr>
              <a:t>(Hopi/</a:t>
            </a:r>
            <a:r>
              <a:rPr lang="en-US" sz="1700" spc="150" dirty="0">
                <a:latin typeface="Arial"/>
                <a:cs typeface="Arial"/>
              </a:rPr>
              <a:t>Diné</a:t>
            </a:r>
            <a:r>
              <a:rPr lang="en-US" sz="1650" spc="110" dirty="0">
                <a:latin typeface="Arial"/>
                <a:cs typeface="Arial"/>
              </a:rPr>
              <a:t>)</a:t>
            </a:r>
            <a:r>
              <a:rPr sz="1650" spc="110" dirty="0">
                <a:latin typeface="Arial"/>
                <a:cs typeface="Arial"/>
              </a:rPr>
              <a:t> </a:t>
            </a:r>
            <a:endParaRPr lang="en-US" sz="1650" dirty="0">
              <a:latin typeface="Arial"/>
              <a:cs typeface="Arial"/>
            </a:endParaRPr>
          </a:p>
          <a:p>
            <a:pPr marL="12700" marR="481965">
              <a:lnSpc>
                <a:spcPct val="117700"/>
              </a:lnSpc>
              <a:spcBef>
                <a:spcPts val="375"/>
              </a:spcBef>
            </a:pPr>
            <a:r>
              <a:rPr lang="en-US" sz="1650" spc="95" dirty="0">
                <a:latin typeface="Arial"/>
                <a:cs typeface="Arial"/>
              </a:rPr>
              <a:t>Tribal Liaison</a:t>
            </a:r>
          </a:p>
          <a:p>
            <a:pPr marL="12700" marR="481965">
              <a:lnSpc>
                <a:spcPct val="117700"/>
              </a:lnSpc>
              <a:spcBef>
                <a:spcPts val="375"/>
              </a:spcBef>
            </a:pPr>
            <a:r>
              <a:rPr lang="en-US" sz="1650" spc="95" dirty="0">
                <a:latin typeface="Arial"/>
                <a:cs typeface="Arial"/>
              </a:rPr>
              <a:t>(Navajo Nation)</a:t>
            </a:r>
            <a:endParaRPr lang="en-US" dirty="0"/>
          </a:p>
        </p:txBody>
      </p:sp>
      <p:sp>
        <p:nvSpPr>
          <p:cNvPr id="76" name="object 50">
            <a:extLst>
              <a:ext uri="{FF2B5EF4-FFF2-40B4-BE49-F238E27FC236}">
                <a16:creationId xmlns:a16="http://schemas.microsoft.com/office/drawing/2014/main" id="{C7908E9C-3128-2BAE-48AB-7B1B14EA80D0}"/>
              </a:ext>
            </a:extLst>
          </p:cNvPr>
          <p:cNvSpPr txBox="1"/>
          <p:nvPr/>
        </p:nvSpPr>
        <p:spPr>
          <a:xfrm>
            <a:off x="13493812" y="6839274"/>
            <a:ext cx="6013307" cy="1342034"/>
          </a:xfrm>
          <a:prstGeom prst="rect">
            <a:avLst/>
          </a:prstGeom>
        </p:spPr>
        <p:txBody>
          <a:bodyPr vert="horz" wrap="square" lIns="0" tIns="122555" rIns="0" bIns="0" rtlCol="0" anchor="t">
            <a:spAutoFit/>
          </a:bodyPr>
          <a:lstStyle/>
          <a:p>
            <a:pPr marL="12700">
              <a:spcBef>
                <a:spcPts val="965"/>
              </a:spcBef>
            </a:pPr>
            <a:r>
              <a:rPr lang="en-US" sz="2050" b="1" spc="65" dirty="0">
                <a:solidFill>
                  <a:srgbClr val="1F6886"/>
                </a:solidFill>
                <a:latin typeface="Arial"/>
                <a:cs typeface="Arial"/>
              </a:rPr>
              <a:t>Levi Long, M.S. </a:t>
            </a:r>
            <a:endParaRPr sz="2050" b="1" spc="-10" dirty="0">
              <a:solidFill>
                <a:srgbClr val="1F6886"/>
              </a:solidFill>
              <a:latin typeface="Arial"/>
              <a:cs typeface="Arial"/>
            </a:endParaRPr>
          </a:p>
          <a:p>
            <a:pPr marL="12700">
              <a:spcBef>
                <a:spcPts val="730"/>
              </a:spcBef>
            </a:pPr>
            <a:r>
              <a:rPr sz="1650" spc="85" dirty="0">
                <a:latin typeface="Arial"/>
                <a:cs typeface="Arial"/>
              </a:rPr>
              <a:t>(Diné</a:t>
            </a:r>
            <a:r>
              <a:rPr lang="en-US" sz="1650" spc="85" dirty="0">
                <a:latin typeface="Arial"/>
                <a:cs typeface="Arial"/>
              </a:rPr>
              <a:t>)</a:t>
            </a:r>
          </a:p>
          <a:p>
            <a:pPr marL="12700">
              <a:spcBef>
                <a:spcPts val="350"/>
              </a:spcBef>
            </a:pPr>
            <a:r>
              <a:rPr lang="en-US" sz="1650" spc="114" dirty="0">
                <a:latin typeface="Arial"/>
                <a:cs typeface="Arial"/>
              </a:rPr>
              <a:t>YHC Partnerships &amp; Communications Specialist (Phoenix)</a:t>
            </a:r>
          </a:p>
        </p:txBody>
      </p:sp>
      <p:pic>
        <p:nvPicPr>
          <p:cNvPr id="80" name="object 3" descr="A person and person standing next to a table with a blue tablecloth&#10;&#10;AI-generated content may be incorrect.">
            <a:extLst>
              <a:ext uri="{FF2B5EF4-FFF2-40B4-BE49-F238E27FC236}">
                <a16:creationId xmlns:a16="http://schemas.microsoft.com/office/drawing/2014/main" id="{E28F00C8-8E0A-9D0B-86E2-C4F11B0D461D}"/>
              </a:ext>
            </a:extLst>
          </p:cNvPr>
          <p:cNvPicPr/>
          <p:nvPr/>
        </p:nvPicPr>
        <p:blipFill>
          <a:blip r:embed="rId3"/>
          <a:srcRect l="6441" t="22618" r="2542" b="9149"/>
          <a:stretch>
            <a:fillRect/>
          </a:stretch>
        </p:blipFill>
        <p:spPr>
          <a:xfrm>
            <a:off x="1358826" y="4251858"/>
            <a:ext cx="6400238" cy="6397598"/>
          </a:xfrm>
          <a:prstGeom prst="rect">
            <a:avLst/>
          </a:prstGeom>
        </p:spPr>
      </p:pic>
      <p:pic>
        <p:nvPicPr>
          <p:cNvPr id="2" name="Picture 1" descr="A person wearing glasses and a white blouse&#10;&#10;AI-generated content may be incorrect.">
            <a:extLst>
              <a:ext uri="{FF2B5EF4-FFF2-40B4-BE49-F238E27FC236}">
                <a16:creationId xmlns:a16="http://schemas.microsoft.com/office/drawing/2014/main" id="{9E36968D-C931-1ED5-D88D-3AFCBDD31DBC}"/>
              </a:ext>
            </a:extLst>
          </p:cNvPr>
          <p:cNvPicPr>
            <a:picLocks noChangeAspect="1"/>
          </p:cNvPicPr>
          <p:nvPr/>
        </p:nvPicPr>
        <p:blipFill>
          <a:blip r:embed="rId4"/>
          <a:stretch>
            <a:fillRect/>
          </a:stretch>
        </p:blipFill>
        <p:spPr>
          <a:xfrm>
            <a:off x="11105706" y="4118093"/>
            <a:ext cx="2082405" cy="2066302"/>
          </a:xfrm>
          <a:prstGeom prst="ellipse">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11" name="object 47" descr="A person in a suit and white glasses&#10;&#10;AI-generated content may be incorrect.">
            <a:extLst>
              <a:ext uri="{FF2B5EF4-FFF2-40B4-BE49-F238E27FC236}">
                <a16:creationId xmlns:a16="http://schemas.microsoft.com/office/drawing/2014/main" id="{2094C288-856C-A089-3AC8-FEF80E72EB5F}"/>
              </a:ext>
            </a:extLst>
          </p:cNvPr>
          <p:cNvPicPr/>
          <p:nvPr/>
        </p:nvPicPr>
        <p:blipFill>
          <a:blip r:embed="rId5"/>
          <a:srcRect t="657" b="657"/>
          <a:stretch>
            <a:fillRect/>
          </a:stretch>
        </p:blipFill>
        <p:spPr>
          <a:xfrm>
            <a:off x="11196356" y="8900637"/>
            <a:ext cx="2082604" cy="207479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3" name="object 50">
            <a:extLst>
              <a:ext uri="{FF2B5EF4-FFF2-40B4-BE49-F238E27FC236}">
                <a16:creationId xmlns:a16="http://schemas.microsoft.com/office/drawing/2014/main" id="{8E1EDBF1-0AA2-15C4-F400-B4462D4D2566}"/>
              </a:ext>
            </a:extLst>
          </p:cNvPr>
          <p:cNvSpPr txBox="1"/>
          <p:nvPr/>
        </p:nvSpPr>
        <p:spPr>
          <a:xfrm>
            <a:off x="13577655" y="9060526"/>
            <a:ext cx="6013307" cy="782907"/>
          </a:xfrm>
          <a:prstGeom prst="rect">
            <a:avLst/>
          </a:prstGeom>
        </p:spPr>
        <p:txBody>
          <a:bodyPr vert="horz" wrap="square" lIns="0" tIns="122555" rIns="0" bIns="0" rtlCol="0" anchor="t">
            <a:spAutoFit/>
          </a:bodyPr>
          <a:lstStyle/>
          <a:p>
            <a:pPr marL="12700">
              <a:spcBef>
                <a:spcPts val="965"/>
              </a:spcBef>
            </a:pPr>
            <a:r>
              <a:rPr lang="en-US" sz="2050" b="1" spc="65" dirty="0">
                <a:solidFill>
                  <a:srgbClr val="1F6886"/>
                </a:solidFill>
                <a:latin typeface="Arial"/>
                <a:cs typeface="Arial"/>
              </a:rPr>
              <a:t>Estevan Pina </a:t>
            </a:r>
          </a:p>
          <a:p>
            <a:pPr marL="12700">
              <a:spcBef>
                <a:spcPts val="730"/>
              </a:spcBef>
            </a:pPr>
            <a:r>
              <a:rPr lang="en-US" sz="1650" spc="114" dirty="0">
                <a:latin typeface="Arial"/>
                <a:cs typeface="Arial"/>
              </a:rPr>
              <a:t>Axiom Director of Admissions</a:t>
            </a:r>
          </a:p>
        </p:txBody>
      </p:sp>
    </p:spTree>
    <p:extLst>
      <p:ext uri="{BB962C8B-B14F-4D97-AF65-F5344CB8AC3E}">
        <p14:creationId xmlns:p14="http://schemas.microsoft.com/office/powerpoint/2010/main" val="3088231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811565" y="2835275"/>
            <a:ext cx="9288780" cy="1164589"/>
          </a:xfrm>
          <a:prstGeom prst="rect">
            <a:avLst/>
          </a:prstGeom>
        </p:spPr>
        <p:txBody>
          <a:bodyPr vert="horz" wrap="square" lIns="0" tIns="15240" rIns="0" bIns="0" rtlCol="0">
            <a:spAutoFit/>
          </a:bodyPr>
          <a:lstStyle/>
          <a:p>
            <a:pPr marL="12700">
              <a:lnSpc>
                <a:spcPct val="100000"/>
              </a:lnSpc>
              <a:spcBef>
                <a:spcPts val="120"/>
              </a:spcBef>
            </a:pPr>
            <a:r>
              <a:rPr lang="en-US" spc="-114">
                <a:latin typeface="Aptos" panose="020B0004020202020204" pitchFamily="34" charset="0"/>
              </a:rPr>
              <a:t>Program Elements</a:t>
            </a:r>
            <a:endParaRPr spc="204">
              <a:latin typeface="Aptos" panose="020B0004020202020204" pitchFamily="34" charset="0"/>
            </a:endParaRPr>
          </a:p>
        </p:txBody>
      </p:sp>
      <p:sp>
        <p:nvSpPr>
          <p:cNvPr id="4" name="object 4"/>
          <p:cNvSpPr txBox="1"/>
          <p:nvPr/>
        </p:nvSpPr>
        <p:spPr>
          <a:xfrm>
            <a:off x="1795942" y="4328545"/>
            <a:ext cx="10590032" cy="6591035"/>
          </a:xfrm>
          <a:prstGeom prst="rect">
            <a:avLst/>
          </a:prstGeom>
        </p:spPr>
        <p:txBody>
          <a:bodyPr vert="horz" wrap="square" lIns="0" tIns="102870" rIns="0" bIns="0" rtlCol="0" anchor="t">
            <a:spAutoFit/>
          </a:bodyPr>
          <a:lstStyle/>
          <a:p>
            <a:pPr marL="12700" marR="5080">
              <a:lnSpc>
                <a:spcPct val="150000"/>
              </a:lnSpc>
            </a:pPr>
            <a:r>
              <a:rPr lang="en-US" sz="2400" dirty="0">
                <a:latin typeface="Aptos"/>
              </a:rPr>
              <a:t>The center opened in September 2025 with 44 beds, with phase two expansion to 92 beds in November. Upon completion of construction in 2026, YHC  will include a healing garden, ceremonial hogans, a resident fitness center and a new lobby with staff offices. </a:t>
            </a:r>
          </a:p>
          <a:p>
            <a:pPr marL="12700" marR="5080">
              <a:lnSpc>
                <a:spcPct val="150000"/>
              </a:lnSpc>
            </a:pPr>
            <a:endParaRPr lang="en-US" sz="1000" dirty="0">
              <a:latin typeface="Aptos"/>
            </a:endParaRPr>
          </a:p>
          <a:p>
            <a:pPr marL="12700" marR="5080">
              <a:lnSpc>
                <a:spcPct val="150000"/>
              </a:lnSpc>
            </a:pPr>
            <a:r>
              <a:rPr lang="en-US" sz="2400" dirty="0">
                <a:latin typeface="Aptos"/>
              </a:rPr>
              <a:t>The 60-to-90-day YHC curriculum </a:t>
            </a:r>
            <a:r>
              <a:rPr lang="en-US" sz="2400" b="1" dirty="0">
                <a:latin typeface="Aptos"/>
              </a:rPr>
              <a:t>integrates traditional knowledge </a:t>
            </a:r>
            <a:r>
              <a:rPr lang="en-US" sz="2400" dirty="0">
                <a:latin typeface="Aptos"/>
              </a:rPr>
              <a:t>such</a:t>
            </a:r>
            <a:endParaRPr lang="en-US" sz="2400" dirty="0"/>
          </a:p>
          <a:p>
            <a:pPr marL="12700" marR="5080">
              <a:lnSpc>
                <a:spcPct val="150000"/>
              </a:lnSpc>
            </a:pPr>
            <a:r>
              <a:rPr lang="en-US" sz="2400" dirty="0">
                <a:latin typeface="Aptos"/>
              </a:rPr>
              <a:t>as healing circles, GONA Principles, the Navajo Wellness Model and </a:t>
            </a:r>
            <a:endParaRPr lang="en-US" sz="2400" dirty="0"/>
          </a:p>
          <a:p>
            <a:pPr marL="12700" marR="5080">
              <a:lnSpc>
                <a:spcPct val="150000"/>
              </a:lnSpc>
            </a:pPr>
            <a:r>
              <a:rPr lang="en-US" sz="2400" b="1" dirty="0">
                <a:latin typeface="Aptos"/>
              </a:rPr>
              <a:t>evidence-based care with SAMHSA best-practices</a:t>
            </a:r>
            <a:r>
              <a:rPr lang="en-US" sz="2400" dirty="0">
                <a:latin typeface="Aptos"/>
              </a:rPr>
              <a:t>, offered through</a:t>
            </a:r>
            <a:endParaRPr lang="en-US" sz="2400" dirty="0"/>
          </a:p>
          <a:p>
            <a:pPr marL="12700" marR="5080">
              <a:lnSpc>
                <a:spcPct val="150000"/>
              </a:lnSpc>
            </a:pPr>
            <a:r>
              <a:rPr lang="en-US" sz="2400" dirty="0">
                <a:latin typeface="Aptos"/>
              </a:rPr>
              <a:t>individual counseling, case management and group and family counseling. </a:t>
            </a:r>
          </a:p>
          <a:p>
            <a:pPr marL="12700" marR="5080">
              <a:lnSpc>
                <a:spcPct val="150000"/>
              </a:lnSpc>
            </a:pPr>
            <a:endParaRPr lang="en-US" sz="1000" dirty="0">
              <a:latin typeface="Aptos"/>
            </a:endParaRPr>
          </a:p>
          <a:p>
            <a:pPr marL="12700" marR="5080">
              <a:lnSpc>
                <a:spcPct val="150000"/>
              </a:lnSpc>
            </a:pPr>
            <a:r>
              <a:rPr lang="en-US" sz="2400" dirty="0"/>
              <a:t>Our program follows the </a:t>
            </a:r>
            <a:r>
              <a:rPr lang="en-US" sz="2400" dirty="0" err="1"/>
              <a:t>Hózhǫ</a:t>
            </a:r>
            <a:r>
              <a:rPr lang="en-US" sz="2400" dirty="0"/>
              <a:t>́ way, restoring balance, harmony, and beauty in all areas of life</a:t>
            </a:r>
            <a:r>
              <a:rPr lang="en-US" sz="2400" dirty="0">
                <a:latin typeface="Aptos"/>
              </a:rPr>
              <a:t>. Guidance and support from </a:t>
            </a:r>
            <a:r>
              <a:rPr lang="en-US" sz="2400" dirty="0" err="1"/>
              <a:t>hataałii</a:t>
            </a:r>
            <a:r>
              <a:rPr lang="en-US" sz="2400" dirty="0"/>
              <a:t> (medicine people) and </a:t>
            </a:r>
            <a:r>
              <a:rPr lang="en-US" sz="2400" dirty="0" err="1"/>
              <a:t>kéyah</a:t>
            </a:r>
            <a:r>
              <a:rPr lang="en-US" sz="2400" dirty="0"/>
              <a:t> (clan) members are centered in the YHC model for healing. </a:t>
            </a:r>
          </a:p>
        </p:txBody>
      </p:sp>
      <p:grpSp>
        <p:nvGrpSpPr>
          <p:cNvPr id="5" name="object 5"/>
          <p:cNvGrpSpPr/>
          <p:nvPr/>
        </p:nvGrpSpPr>
        <p:grpSpPr>
          <a:xfrm>
            <a:off x="3083259" y="858524"/>
            <a:ext cx="1551305" cy="1180465"/>
            <a:chOff x="3083259" y="858524"/>
            <a:chExt cx="1551305" cy="1180465"/>
          </a:xfrm>
        </p:grpSpPr>
        <p:sp>
          <p:nvSpPr>
            <p:cNvPr id="6" name="object 6"/>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p:cNvGrpSpPr/>
          <p:nvPr/>
        </p:nvGrpSpPr>
        <p:grpSpPr>
          <a:xfrm>
            <a:off x="6179868" y="858524"/>
            <a:ext cx="1551305" cy="1180465"/>
            <a:chOff x="6179868" y="858524"/>
            <a:chExt cx="1551305" cy="1180465"/>
          </a:xfrm>
        </p:grpSpPr>
        <p:sp>
          <p:nvSpPr>
            <p:cNvPr id="10" name="object 10"/>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p:cNvGrpSpPr/>
          <p:nvPr/>
        </p:nvGrpSpPr>
        <p:grpSpPr>
          <a:xfrm>
            <a:off x="12373088" y="858524"/>
            <a:ext cx="1551305" cy="1180465"/>
            <a:chOff x="12373088" y="858524"/>
            <a:chExt cx="1551305" cy="1180465"/>
          </a:xfrm>
        </p:grpSpPr>
        <p:sp>
          <p:nvSpPr>
            <p:cNvPr id="14" name="object 14"/>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p:cNvGrpSpPr/>
          <p:nvPr/>
        </p:nvGrpSpPr>
        <p:grpSpPr>
          <a:xfrm>
            <a:off x="15469699" y="858524"/>
            <a:ext cx="1551305" cy="1180465"/>
            <a:chOff x="15469699" y="858524"/>
            <a:chExt cx="1551305" cy="1180465"/>
          </a:xfrm>
        </p:grpSpPr>
        <p:sp>
          <p:nvSpPr>
            <p:cNvPr id="18" name="object 18"/>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p:cNvGrpSpPr/>
          <p:nvPr/>
        </p:nvGrpSpPr>
        <p:grpSpPr>
          <a:xfrm>
            <a:off x="18566310" y="858524"/>
            <a:ext cx="1537970" cy="1180465"/>
            <a:chOff x="18566310" y="858524"/>
            <a:chExt cx="1537970" cy="1180465"/>
          </a:xfrm>
        </p:grpSpPr>
        <p:sp>
          <p:nvSpPr>
            <p:cNvPr id="22" name="object 22"/>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p:cNvGrpSpPr/>
          <p:nvPr/>
        </p:nvGrpSpPr>
        <p:grpSpPr>
          <a:xfrm>
            <a:off x="0" y="858524"/>
            <a:ext cx="1537970" cy="1180465"/>
            <a:chOff x="0" y="858524"/>
            <a:chExt cx="1537970" cy="1180465"/>
          </a:xfrm>
        </p:grpSpPr>
        <p:sp>
          <p:nvSpPr>
            <p:cNvPr id="26" name="object 26"/>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p:cNvGrpSpPr/>
          <p:nvPr/>
        </p:nvGrpSpPr>
        <p:grpSpPr>
          <a:xfrm>
            <a:off x="9276478" y="858524"/>
            <a:ext cx="1551305" cy="1180465"/>
            <a:chOff x="9276478" y="858524"/>
            <a:chExt cx="1551305" cy="1180465"/>
          </a:xfrm>
        </p:grpSpPr>
        <p:sp>
          <p:nvSpPr>
            <p:cNvPr id="30" name="object 30"/>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35" name="Picture 34" descr="A room with a table and chairs&#10;&#10;AI-generated content may be incorrect.">
            <a:extLst>
              <a:ext uri="{FF2B5EF4-FFF2-40B4-BE49-F238E27FC236}">
                <a16:creationId xmlns:a16="http://schemas.microsoft.com/office/drawing/2014/main" id="{81C12B3E-72AF-6225-ACAB-36A276514977}"/>
              </a:ext>
            </a:extLst>
          </p:cNvPr>
          <p:cNvPicPr>
            <a:picLocks noChangeAspect="1"/>
          </p:cNvPicPr>
          <p:nvPr/>
        </p:nvPicPr>
        <p:blipFill>
          <a:blip r:embed="rId2" cstate="print">
            <a:extLst>
              <a:ext uri="{28A0092B-C50C-407E-A947-70E740481C1C}">
                <a14:useLocalDpi xmlns:a14="http://schemas.microsoft.com/office/drawing/2010/main" val="0"/>
              </a:ext>
            </a:extLst>
          </a:blip>
          <a:srcRect r="24433" b="-3323"/>
          <a:stretch>
            <a:fillRect/>
          </a:stretch>
        </p:blipFill>
        <p:spPr>
          <a:xfrm>
            <a:off x="12565306" y="3239876"/>
            <a:ext cx="6401616" cy="639374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884E3D3-C80E-950E-5F46-E32E2F41FB2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4046CC3-1503-8643-71A7-F52FC28E220C}"/>
              </a:ext>
            </a:extLst>
          </p:cNvPr>
          <p:cNvSpPr txBox="1">
            <a:spLocks noGrp="1"/>
          </p:cNvSpPr>
          <p:nvPr>
            <p:ph type="title"/>
          </p:nvPr>
        </p:nvSpPr>
        <p:spPr>
          <a:xfrm>
            <a:off x="1811544" y="2763041"/>
            <a:ext cx="11974305" cy="1161857"/>
          </a:xfrm>
          <a:prstGeom prst="rect">
            <a:avLst/>
          </a:prstGeom>
        </p:spPr>
        <p:txBody>
          <a:bodyPr vert="horz" wrap="square" lIns="0" tIns="15240" rIns="0" bIns="0" rtlCol="0">
            <a:spAutoFit/>
          </a:bodyPr>
          <a:lstStyle/>
          <a:p>
            <a:pPr marL="12700">
              <a:lnSpc>
                <a:spcPct val="100000"/>
              </a:lnSpc>
              <a:spcBef>
                <a:spcPts val="120"/>
              </a:spcBef>
            </a:pPr>
            <a:r>
              <a:rPr lang="en-US">
                <a:latin typeface="Aptos" panose="020B0004020202020204" pitchFamily="34" charset="0"/>
              </a:rPr>
              <a:t>Culturally Grounded Care</a:t>
            </a:r>
            <a:endParaRPr spc="-25">
              <a:latin typeface="Aptos" panose="020B0004020202020204" pitchFamily="34" charset="0"/>
            </a:endParaRPr>
          </a:p>
        </p:txBody>
      </p:sp>
      <p:sp>
        <p:nvSpPr>
          <p:cNvPr id="4" name="object 4">
            <a:extLst>
              <a:ext uri="{FF2B5EF4-FFF2-40B4-BE49-F238E27FC236}">
                <a16:creationId xmlns:a16="http://schemas.microsoft.com/office/drawing/2014/main" id="{AF6FFD11-D825-7771-F84B-1743C907E2AB}"/>
              </a:ext>
            </a:extLst>
          </p:cNvPr>
          <p:cNvSpPr txBox="1"/>
          <p:nvPr/>
        </p:nvSpPr>
        <p:spPr>
          <a:xfrm>
            <a:off x="1774715" y="3927630"/>
            <a:ext cx="7318375" cy="9827114"/>
          </a:xfrm>
          <a:prstGeom prst="rect">
            <a:avLst/>
          </a:prstGeom>
        </p:spPr>
        <p:txBody>
          <a:bodyPr vert="horz" wrap="square" lIns="0" tIns="102870" rIns="0" bIns="0" rtlCol="0">
            <a:spAutoFit/>
          </a:bodyPr>
          <a:lstStyle/>
          <a:p>
            <a:pPr>
              <a:lnSpc>
                <a:spcPct val="150000"/>
              </a:lnSpc>
            </a:pPr>
            <a:r>
              <a:rPr lang="en-US" sz="2000" spc="190" dirty="0">
                <a:solidFill>
                  <a:schemeClr val="tx1"/>
                </a:solidFill>
                <a:latin typeface="Aptos" panose="020B0004020202020204" pitchFamily="34" charset="0"/>
                <a:cs typeface="Arial"/>
              </a:rPr>
              <a:t>YHC combines </a:t>
            </a:r>
            <a:r>
              <a:rPr lang="en-US" sz="2000" b="1" spc="190" dirty="0">
                <a:solidFill>
                  <a:schemeClr val="tx1"/>
                </a:solidFill>
                <a:latin typeface="Aptos" panose="020B0004020202020204" pitchFamily="34" charset="0"/>
                <a:cs typeface="Arial"/>
              </a:rPr>
              <a:t>urban treatment services </a:t>
            </a:r>
            <a:r>
              <a:rPr lang="en-US" sz="2000" spc="190" dirty="0">
                <a:solidFill>
                  <a:schemeClr val="tx1"/>
                </a:solidFill>
                <a:latin typeface="Aptos" panose="020B0004020202020204" pitchFamily="34" charset="0"/>
                <a:cs typeface="Arial"/>
              </a:rPr>
              <a:t>with the </a:t>
            </a:r>
            <a:r>
              <a:rPr lang="en-US" sz="2000" b="1" spc="190" dirty="0">
                <a:solidFill>
                  <a:schemeClr val="tx1"/>
                </a:solidFill>
                <a:latin typeface="Aptos" panose="020B0004020202020204" pitchFamily="34" charset="0"/>
                <a:cs typeface="Arial"/>
              </a:rPr>
              <a:t>cultural expertise of DBMHS practitioners </a:t>
            </a:r>
            <a:r>
              <a:rPr lang="en-US" sz="2000" spc="190" dirty="0">
                <a:solidFill>
                  <a:schemeClr val="tx1"/>
                </a:solidFill>
                <a:latin typeface="Aptos" panose="020B0004020202020204" pitchFamily="34" charset="0"/>
                <a:cs typeface="Arial"/>
              </a:rPr>
              <a:t>to provide holistic, culturally rooted care.</a:t>
            </a:r>
          </a:p>
          <a:p>
            <a:pPr>
              <a:lnSpc>
                <a:spcPct val="150000"/>
              </a:lnSpc>
            </a:pPr>
            <a:r>
              <a:rPr lang="en-US" spc="190" dirty="0">
                <a:solidFill>
                  <a:schemeClr val="tx1"/>
                </a:solidFill>
                <a:latin typeface="Aptos" panose="020B0004020202020204" pitchFamily="34" charset="0"/>
                <a:cs typeface="Arial"/>
              </a:rPr>
              <a:t> </a:t>
            </a:r>
          </a:p>
          <a:p>
            <a:pPr>
              <a:lnSpc>
                <a:spcPct val="150000"/>
              </a:lnSpc>
            </a:pPr>
            <a:r>
              <a:rPr lang="en-US" sz="2000" spc="190" dirty="0">
                <a:solidFill>
                  <a:schemeClr val="tx1"/>
                </a:solidFill>
                <a:latin typeface="Aptos" panose="020B0004020202020204" pitchFamily="34" charset="0"/>
                <a:cs typeface="Arial"/>
              </a:rPr>
              <a:t>T</a:t>
            </a:r>
            <a:r>
              <a:rPr lang="en-US" sz="2000" spc="-75" dirty="0">
                <a:solidFill>
                  <a:schemeClr val="tx1"/>
                </a:solidFill>
                <a:latin typeface="Aptos" panose="020B0004020202020204" pitchFamily="34" charset="0"/>
                <a:cs typeface="Arial"/>
              </a:rPr>
              <a:t>his</a:t>
            </a:r>
            <a:r>
              <a:rPr lang="en-US" sz="2000" spc="80" dirty="0">
                <a:solidFill>
                  <a:schemeClr val="tx1"/>
                </a:solidFill>
                <a:latin typeface="Aptos" panose="020B0004020202020204" pitchFamily="34" charset="0"/>
                <a:cs typeface="Arial"/>
              </a:rPr>
              <a:t> </a:t>
            </a:r>
            <a:r>
              <a:rPr lang="en-US" sz="2000" b="1" spc="185" dirty="0">
                <a:solidFill>
                  <a:schemeClr val="tx1"/>
                </a:solidFill>
                <a:latin typeface="Aptos" panose="020B0004020202020204" pitchFamily="34" charset="0"/>
                <a:cs typeface="Arial"/>
              </a:rPr>
              <a:t>collaborative</a:t>
            </a:r>
            <a:r>
              <a:rPr lang="en-US" sz="2000" b="1" spc="80" dirty="0">
                <a:solidFill>
                  <a:schemeClr val="tx1"/>
                </a:solidFill>
                <a:latin typeface="Aptos" panose="020B0004020202020204" pitchFamily="34" charset="0"/>
                <a:cs typeface="Arial"/>
              </a:rPr>
              <a:t> </a:t>
            </a:r>
            <a:r>
              <a:rPr lang="en-US" sz="2000" b="1" spc="190" dirty="0">
                <a:solidFill>
                  <a:schemeClr val="tx1"/>
                </a:solidFill>
                <a:latin typeface="Aptos" panose="020B0004020202020204" pitchFamily="34" charset="0"/>
                <a:cs typeface="Arial"/>
              </a:rPr>
              <a:t>treatment</a:t>
            </a:r>
            <a:r>
              <a:rPr lang="en-US" sz="2000" b="1" spc="85" dirty="0">
                <a:solidFill>
                  <a:schemeClr val="tx1"/>
                </a:solidFill>
                <a:latin typeface="Aptos" panose="020B0004020202020204" pitchFamily="34" charset="0"/>
                <a:cs typeface="Arial"/>
              </a:rPr>
              <a:t> </a:t>
            </a:r>
            <a:r>
              <a:rPr lang="en-US" sz="2000" b="1" spc="220" dirty="0">
                <a:solidFill>
                  <a:schemeClr val="tx1"/>
                </a:solidFill>
                <a:latin typeface="Aptos" panose="020B0004020202020204" pitchFamily="34" charset="0"/>
                <a:cs typeface="Arial"/>
              </a:rPr>
              <a:t>model</a:t>
            </a:r>
            <a:r>
              <a:rPr lang="en-US" sz="2000" b="1" spc="80" dirty="0">
                <a:solidFill>
                  <a:schemeClr val="tx1"/>
                </a:solidFill>
                <a:latin typeface="Aptos" panose="020B0004020202020204" pitchFamily="34" charset="0"/>
                <a:cs typeface="Arial"/>
              </a:rPr>
              <a:t> </a:t>
            </a:r>
            <a:r>
              <a:rPr lang="en-US" sz="2000" spc="130" dirty="0">
                <a:solidFill>
                  <a:schemeClr val="tx1"/>
                </a:solidFill>
                <a:latin typeface="Aptos" panose="020B0004020202020204" pitchFamily="34" charset="0"/>
                <a:cs typeface="Arial"/>
              </a:rPr>
              <a:t>provides</a:t>
            </a:r>
            <a:r>
              <a:rPr lang="en-US" sz="2000" spc="80" dirty="0">
                <a:solidFill>
                  <a:schemeClr val="tx1"/>
                </a:solidFill>
                <a:latin typeface="Aptos" panose="020B0004020202020204" pitchFamily="34" charset="0"/>
                <a:cs typeface="Arial"/>
              </a:rPr>
              <a:t> </a:t>
            </a:r>
            <a:r>
              <a:rPr lang="en-US" sz="2000" b="1" spc="85" dirty="0">
                <a:solidFill>
                  <a:schemeClr val="tx1"/>
                </a:solidFill>
                <a:latin typeface="Aptos" panose="020B0004020202020204" pitchFamily="34" charset="0"/>
                <a:cs typeface="Arial"/>
              </a:rPr>
              <a:t>holistic </a:t>
            </a:r>
            <a:r>
              <a:rPr lang="en-US" sz="2000" b="1" spc="165" dirty="0">
                <a:solidFill>
                  <a:schemeClr val="tx1"/>
                </a:solidFill>
                <a:latin typeface="Aptos" panose="020B0004020202020204" pitchFamily="34" charset="0"/>
                <a:cs typeface="Arial"/>
              </a:rPr>
              <a:t>healing</a:t>
            </a:r>
            <a:r>
              <a:rPr lang="en-US" sz="2000" b="1" spc="114" dirty="0">
                <a:solidFill>
                  <a:schemeClr val="tx1"/>
                </a:solidFill>
                <a:latin typeface="Aptos" panose="020B0004020202020204" pitchFamily="34" charset="0"/>
                <a:cs typeface="Arial"/>
              </a:rPr>
              <a:t> </a:t>
            </a:r>
            <a:r>
              <a:rPr lang="en-US" sz="2000" b="1" spc="254" dirty="0">
                <a:solidFill>
                  <a:schemeClr val="tx1"/>
                </a:solidFill>
                <a:latin typeface="Aptos" panose="020B0004020202020204" pitchFamily="34" charset="0"/>
                <a:cs typeface="Arial"/>
              </a:rPr>
              <a:t>and</a:t>
            </a:r>
            <a:r>
              <a:rPr lang="en-US" sz="2000" b="1" spc="114" dirty="0">
                <a:solidFill>
                  <a:schemeClr val="tx1"/>
                </a:solidFill>
                <a:latin typeface="Aptos" panose="020B0004020202020204" pitchFamily="34" charset="0"/>
                <a:cs typeface="Arial"/>
              </a:rPr>
              <a:t> </a:t>
            </a:r>
            <a:r>
              <a:rPr lang="en-US" sz="2000" b="1" spc="135" dirty="0">
                <a:solidFill>
                  <a:schemeClr val="tx1"/>
                </a:solidFill>
                <a:latin typeface="Aptos" panose="020B0004020202020204" pitchFamily="34" charset="0"/>
                <a:cs typeface="Arial"/>
              </a:rPr>
              <a:t>family</a:t>
            </a:r>
            <a:r>
              <a:rPr lang="en-US" sz="2000" b="1" spc="114" dirty="0">
                <a:solidFill>
                  <a:schemeClr val="tx1"/>
                </a:solidFill>
                <a:latin typeface="Aptos" panose="020B0004020202020204" pitchFamily="34" charset="0"/>
                <a:cs typeface="Arial"/>
              </a:rPr>
              <a:t> </a:t>
            </a:r>
            <a:r>
              <a:rPr lang="en-US" sz="2000" b="1" spc="135" dirty="0">
                <a:solidFill>
                  <a:schemeClr val="tx1"/>
                </a:solidFill>
                <a:latin typeface="Aptos" panose="020B0004020202020204" pitchFamily="34" charset="0"/>
                <a:cs typeface="Arial"/>
              </a:rPr>
              <a:t>support</a:t>
            </a:r>
            <a:r>
              <a:rPr lang="en-US" sz="2000" b="1" spc="120" dirty="0">
                <a:solidFill>
                  <a:schemeClr val="tx1"/>
                </a:solidFill>
                <a:latin typeface="Aptos" panose="020B0004020202020204" pitchFamily="34" charset="0"/>
                <a:cs typeface="Arial"/>
              </a:rPr>
              <a:t> </a:t>
            </a:r>
            <a:r>
              <a:rPr lang="en-US" sz="2000" spc="165" dirty="0">
                <a:solidFill>
                  <a:schemeClr val="tx1"/>
                </a:solidFill>
                <a:latin typeface="Aptos" panose="020B0004020202020204" pitchFamily="34" charset="0"/>
                <a:cs typeface="Arial"/>
              </a:rPr>
              <a:t>through</a:t>
            </a:r>
            <a:r>
              <a:rPr lang="en-US" sz="2000" spc="114" dirty="0">
                <a:solidFill>
                  <a:schemeClr val="tx1"/>
                </a:solidFill>
                <a:latin typeface="Aptos" panose="020B0004020202020204" pitchFamily="34" charset="0"/>
                <a:cs typeface="Arial"/>
              </a:rPr>
              <a:t> </a:t>
            </a:r>
            <a:r>
              <a:rPr lang="en-US" sz="2000" spc="195" dirty="0">
                <a:solidFill>
                  <a:schemeClr val="tx1"/>
                </a:solidFill>
                <a:latin typeface="Aptos" panose="020B0004020202020204" pitchFamily="34" charset="0"/>
                <a:cs typeface="Arial"/>
              </a:rPr>
              <a:t>evidence-</a:t>
            </a:r>
            <a:r>
              <a:rPr lang="en-US" sz="2000" spc="210" dirty="0">
                <a:solidFill>
                  <a:schemeClr val="tx1"/>
                </a:solidFill>
                <a:latin typeface="Aptos" panose="020B0004020202020204" pitchFamily="34" charset="0"/>
                <a:cs typeface="Arial"/>
              </a:rPr>
              <a:t>based </a:t>
            </a:r>
            <a:r>
              <a:rPr lang="en-US" sz="2000" spc="190" dirty="0">
                <a:solidFill>
                  <a:schemeClr val="tx1"/>
                </a:solidFill>
                <a:latin typeface="Aptos" panose="020B0004020202020204" pitchFamily="34" charset="0"/>
                <a:cs typeface="Arial"/>
              </a:rPr>
              <a:t>treatment</a:t>
            </a:r>
            <a:r>
              <a:rPr lang="en-US" sz="2000" spc="85" dirty="0">
                <a:solidFill>
                  <a:schemeClr val="tx1"/>
                </a:solidFill>
                <a:latin typeface="Aptos" panose="020B0004020202020204" pitchFamily="34" charset="0"/>
                <a:cs typeface="Arial"/>
              </a:rPr>
              <a:t> </a:t>
            </a:r>
            <a:r>
              <a:rPr lang="en-US" sz="2000" spc="130" dirty="0">
                <a:solidFill>
                  <a:schemeClr val="tx1"/>
                </a:solidFill>
                <a:latin typeface="Aptos" panose="020B0004020202020204" pitchFamily="34" charset="0"/>
                <a:cs typeface="Arial"/>
              </a:rPr>
              <a:t>models,</a:t>
            </a:r>
            <a:r>
              <a:rPr lang="en-US" sz="2000" spc="90" dirty="0">
                <a:solidFill>
                  <a:schemeClr val="tx1"/>
                </a:solidFill>
                <a:latin typeface="Aptos" panose="020B0004020202020204" pitchFamily="34" charset="0"/>
                <a:cs typeface="Arial"/>
              </a:rPr>
              <a:t> </a:t>
            </a:r>
            <a:r>
              <a:rPr lang="en-US" sz="2000" spc="160" dirty="0">
                <a:solidFill>
                  <a:schemeClr val="tx1"/>
                </a:solidFill>
                <a:latin typeface="Aptos" panose="020B0004020202020204" pitchFamily="34" charset="0"/>
                <a:cs typeface="Arial"/>
              </a:rPr>
              <a:t>including</a:t>
            </a:r>
            <a:r>
              <a:rPr lang="en-US" sz="2000" spc="90" dirty="0">
                <a:solidFill>
                  <a:schemeClr val="tx1"/>
                </a:solidFill>
                <a:latin typeface="Aptos" panose="020B0004020202020204" pitchFamily="34" charset="0"/>
                <a:cs typeface="Arial"/>
              </a:rPr>
              <a:t> </a:t>
            </a:r>
            <a:r>
              <a:rPr lang="en-US" sz="2000" b="1" dirty="0">
                <a:solidFill>
                  <a:schemeClr val="tx1"/>
                </a:solidFill>
                <a:latin typeface="Aptos" panose="020B0004020202020204" pitchFamily="34" charset="0"/>
                <a:cs typeface="Arial"/>
              </a:rPr>
              <a:t>SAMHSA</a:t>
            </a:r>
            <a:r>
              <a:rPr lang="en-US" sz="2000" b="1" spc="90" dirty="0">
                <a:solidFill>
                  <a:schemeClr val="tx1"/>
                </a:solidFill>
                <a:latin typeface="Aptos" panose="020B0004020202020204" pitchFamily="34" charset="0"/>
                <a:cs typeface="Arial"/>
              </a:rPr>
              <a:t> </a:t>
            </a:r>
            <a:r>
              <a:rPr lang="en-US" sz="2000" b="1" spc="130" dirty="0">
                <a:solidFill>
                  <a:schemeClr val="tx1"/>
                </a:solidFill>
                <a:latin typeface="Aptos" panose="020B0004020202020204" pitchFamily="34" charset="0"/>
                <a:cs typeface="Arial"/>
              </a:rPr>
              <a:t>best</a:t>
            </a:r>
            <a:r>
              <a:rPr lang="en-US" sz="2000" b="1" spc="90" dirty="0">
                <a:solidFill>
                  <a:schemeClr val="tx1"/>
                </a:solidFill>
                <a:latin typeface="Aptos" panose="020B0004020202020204" pitchFamily="34" charset="0"/>
                <a:cs typeface="Arial"/>
              </a:rPr>
              <a:t> </a:t>
            </a:r>
            <a:r>
              <a:rPr lang="en-US" sz="2000" b="1" spc="165" dirty="0">
                <a:solidFill>
                  <a:schemeClr val="tx1"/>
                </a:solidFill>
                <a:latin typeface="Aptos" panose="020B0004020202020204" pitchFamily="34" charset="0"/>
                <a:cs typeface="Arial"/>
              </a:rPr>
              <a:t>practices</a:t>
            </a:r>
            <a:r>
              <a:rPr lang="en-US" sz="2000" spc="165" dirty="0">
                <a:solidFill>
                  <a:schemeClr val="tx1"/>
                </a:solidFill>
                <a:latin typeface="Aptos" panose="020B0004020202020204" pitchFamily="34" charset="0"/>
                <a:cs typeface="Arial"/>
              </a:rPr>
              <a:t> </a:t>
            </a:r>
            <a:r>
              <a:rPr lang="en-US" sz="2000" spc="60" dirty="0">
                <a:solidFill>
                  <a:schemeClr val="tx1"/>
                </a:solidFill>
                <a:latin typeface="Aptos" panose="020B0004020202020204" pitchFamily="34" charset="0"/>
                <a:cs typeface="Arial"/>
              </a:rPr>
              <a:t>in</a:t>
            </a:r>
            <a:r>
              <a:rPr lang="en-US" sz="2000" spc="105" dirty="0">
                <a:solidFill>
                  <a:schemeClr val="tx1"/>
                </a:solidFill>
                <a:latin typeface="Aptos" panose="020B0004020202020204" pitchFamily="34" charset="0"/>
                <a:cs typeface="Arial"/>
              </a:rPr>
              <a:t> </a:t>
            </a:r>
            <a:r>
              <a:rPr lang="en-US" sz="2000" spc="235" dirty="0">
                <a:solidFill>
                  <a:schemeClr val="tx1"/>
                </a:solidFill>
                <a:latin typeface="Aptos" panose="020B0004020202020204" pitchFamily="34" charset="0"/>
                <a:cs typeface="Arial"/>
              </a:rPr>
              <a:t>compliance</a:t>
            </a:r>
            <a:r>
              <a:rPr lang="en-US" sz="2000" spc="105" dirty="0">
                <a:solidFill>
                  <a:schemeClr val="tx1"/>
                </a:solidFill>
                <a:latin typeface="Aptos" panose="020B0004020202020204" pitchFamily="34" charset="0"/>
                <a:cs typeface="Arial"/>
              </a:rPr>
              <a:t> </a:t>
            </a:r>
            <a:r>
              <a:rPr lang="en-US" sz="2000" spc="145" dirty="0">
                <a:solidFill>
                  <a:schemeClr val="tx1"/>
                </a:solidFill>
                <a:latin typeface="Aptos" panose="020B0004020202020204" pitchFamily="34" charset="0"/>
                <a:cs typeface="Arial"/>
              </a:rPr>
              <a:t>with</a:t>
            </a:r>
            <a:r>
              <a:rPr lang="en-US" sz="2000" spc="110" dirty="0">
                <a:solidFill>
                  <a:schemeClr val="tx1"/>
                </a:solidFill>
                <a:latin typeface="Aptos" panose="020B0004020202020204" pitchFamily="34" charset="0"/>
                <a:cs typeface="Arial"/>
              </a:rPr>
              <a:t> </a:t>
            </a:r>
            <a:r>
              <a:rPr lang="en-US" sz="2000" b="1" spc="114" dirty="0">
                <a:solidFill>
                  <a:schemeClr val="tx1"/>
                </a:solidFill>
                <a:latin typeface="Aptos" panose="020B0004020202020204" pitchFamily="34" charset="0"/>
                <a:cs typeface="Arial"/>
              </a:rPr>
              <a:t>Joint</a:t>
            </a:r>
            <a:r>
              <a:rPr lang="en-US" sz="2000" b="1" spc="105" dirty="0">
                <a:solidFill>
                  <a:schemeClr val="tx1"/>
                </a:solidFill>
                <a:latin typeface="Aptos" panose="020B0004020202020204" pitchFamily="34" charset="0"/>
                <a:cs typeface="Arial"/>
              </a:rPr>
              <a:t> Commission structure</a:t>
            </a:r>
            <a:r>
              <a:rPr lang="en-US" sz="2000" b="1" spc="110" dirty="0">
                <a:solidFill>
                  <a:schemeClr val="tx1"/>
                </a:solidFill>
                <a:latin typeface="Aptos" panose="020B0004020202020204" pitchFamily="34" charset="0"/>
                <a:cs typeface="Arial"/>
              </a:rPr>
              <a:t> </a:t>
            </a:r>
            <a:r>
              <a:rPr lang="en-US" sz="2000" b="1" spc="245" dirty="0">
                <a:solidFill>
                  <a:schemeClr val="tx1"/>
                </a:solidFill>
                <a:latin typeface="Aptos" panose="020B0004020202020204" pitchFamily="34" charset="0"/>
                <a:cs typeface="Arial"/>
              </a:rPr>
              <a:t>and </a:t>
            </a:r>
            <a:r>
              <a:rPr lang="en-US" sz="2000" b="1" spc="120" dirty="0">
                <a:solidFill>
                  <a:schemeClr val="tx1"/>
                </a:solidFill>
                <a:latin typeface="Aptos" panose="020B0004020202020204" pitchFamily="34" charset="0"/>
                <a:cs typeface="Arial"/>
              </a:rPr>
              <a:t>Diné</a:t>
            </a:r>
            <a:r>
              <a:rPr lang="en-US" sz="2000" b="1" spc="95" dirty="0">
                <a:solidFill>
                  <a:schemeClr val="tx1"/>
                </a:solidFill>
                <a:latin typeface="Aptos" panose="020B0004020202020204" pitchFamily="34" charset="0"/>
                <a:cs typeface="Arial"/>
              </a:rPr>
              <a:t> </a:t>
            </a:r>
            <a:r>
              <a:rPr lang="en-US" sz="2000" b="1" spc="140" dirty="0">
                <a:solidFill>
                  <a:schemeClr val="tx1"/>
                </a:solidFill>
                <a:latin typeface="Aptos" panose="020B0004020202020204" pitchFamily="34" charset="0"/>
                <a:cs typeface="Arial"/>
              </a:rPr>
              <a:t>cultural</a:t>
            </a:r>
            <a:r>
              <a:rPr lang="en-US" sz="2000" b="1" spc="95" dirty="0">
                <a:solidFill>
                  <a:schemeClr val="tx1"/>
                </a:solidFill>
                <a:latin typeface="Aptos" panose="020B0004020202020204" pitchFamily="34" charset="0"/>
                <a:cs typeface="Arial"/>
              </a:rPr>
              <a:t> </a:t>
            </a:r>
            <a:r>
              <a:rPr lang="en-US" sz="2000" b="1" spc="105" dirty="0">
                <a:solidFill>
                  <a:schemeClr val="tx1"/>
                </a:solidFill>
                <a:latin typeface="Aptos" panose="020B0004020202020204" pitchFamily="34" charset="0"/>
                <a:cs typeface="Arial"/>
              </a:rPr>
              <a:t>traditions.</a:t>
            </a:r>
          </a:p>
          <a:p>
            <a:pPr>
              <a:lnSpc>
                <a:spcPct val="150000"/>
              </a:lnSpc>
            </a:pPr>
            <a:endParaRPr lang="en-US" sz="1000" b="1" spc="105" dirty="0">
              <a:solidFill>
                <a:schemeClr val="tx1"/>
              </a:solidFill>
              <a:latin typeface="Aptos" panose="020B0004020202020204" pitchFamily="34" charset="0"/>
              <a:cs typeface="Arial"/>
            </a:endParaRPr>
          </a:p>
          <a:p>
            <a:pPr marL="285750" indent="-285750" rtl="0" fontAlgn="base">
              <a:lnSpc>
                <a:spcPct val="150000"/>
              </a:lnSpc>
              <a:buFont typeface="Arial" panose="020B0604020202020204" pitchFamily="34" charset="0"/>
              <a:buChar char="•"/>
            </a:pPr>
            <a:r>
              <a:rPr lang="en-US" sz="2000" b="1" dirty="0">
                <a:solidFill>
                  <a:schemeClr val="tx1"/>
                </a:solidFill>
              </a:rPr>
              <a:t>Groups 6 times a day  </a:t>
            </a:r>
          </a:p>
          <a:p>
            <a:pPr marL="285750" indent="-285750" rtl="0" fontAlgn="base">
              <a:lnSpc>
                <a:spcPct val="150000"/>
              </a:lnSpc>
              <a:buFont typeface="Arial" panose="020B0604020202020204" pitchFamily="34" charset="0"/>
              <a:buChar char="•"/>
            </a:pPr>
            <a:r>
              <a:rPr lang="en-US" sz="2000" b="1" dirty="0" err="1">
                <a:solidFill>
                  <a:schemeClr val="tx1"/>
                </a:solidFill>
              </a:rPr>
              <a:t>H&amp;l</a:t>
            </a:r>
            <a:r>
              <a:rPr lang="en-US" sz="2000" b="1" dirty="0">
                <a:solidFill>
                  <a:schemeClr val="tx1"/>
                </a:solidFill>
              </a:rPr>
              <a:t> meetings </a:t>
            </a:r>
          </a:p>
          <a:p>
            <a:pPr marL="285750" indent="-285750" rtl="0" fontAlgn="base">
              <a:lnSpc>
                <a:spcPct val="150000"/>
              </a:lnSpc>
              <a:buFont typeface="Arial" panose="020B0604020202020204" pitchFamily="34" charset="0"/>
              <a:buChar char="•"/>
            </a:pPr>
            <a:r>
              <a:rPr lang="en-US" sz="2000" b="1" dirty="0">
                <a:solidFill>
                  <a:schemeClr val="tx1"/>
                </a:solidFill>
              </a:rPr>
              <a:t>Weekly individual counseling session with a Clinician  </a:t>
            </a:r>
          </a:p>
          <a:p>
            <a:pPr marL="285750" indent="-285750" rtl="0" fontAlgn="base">
              <a:lnSpc>
                <a:spcPct val="150000"/>
              </a:lnSpc>
              <a:buFont typeface="Arial" panose="020B0604020202020204" pitchFamily="34" charset="0"/>
              <a:buChar char="•"/>
            </a:pPr>
            <a:r>
              <a:rPr lang="en-US" sz="2000" b="1" dirty="0">
                <a:solidFill>
                  <a:schemeClr val="tx1"/>
                </a:solidFill>
              </a:rPr>
              <a:t>Biweekly case management </a:t>
            </a:r>
          </a:p>
          <a:p>
            <a:pPr marL="285750" indent="-285750" rtl="0" fontAlgn="base">
              <a:lnSpc>
                <a:spcPct val="150000"/>
              </a:lnSpc>
              <a:buFont typeface="Arial" panose="020B0604020202020204" pitchFamily="34" charset="0"/>
              <a:buChar char="•"/>
            </a:pPr>
            <a:r>
              <a:rPr lang="en-US" sz="2000" b="1" dirty="0">
                <a:solidFill>
                  <a:schemeClr val="tx1"/>
                </a:solidFill>
              </a:rPr>
              <a:t>Monthly treatment plan review meetings </a:t>
            </a:r>
          </a:p>
          <a:p>
            <a:pPr marL="285750" indent="-285750" rtl="0" fontAlgn="base">
              <a:lnSpc>
                <a:spcPct val="150000"/>
              </a:lnSpc>
              <a:buFont typeface="Arial" panose="020B0604020202020204" pitchFamily="34" charset="0"/>
              <a:buChar char="•"/>
            </a:pPr>
            <a:r>
              <a:rPr lang="en-US" sz="2000" b="1" dirty="0">
                <a:solidFill>
                  <a:schemeClr val="tx1"/>
                </a:solidFill>
              </a:rPr>
              <a:t>Meetings on site and when appropriate, off-site </a:t>
            </a:r>
          </a:p>
          <a:p>
            <a:pPr rtl="0" fontAlgn="base">
              <a:lnSpc>
                <a:spcPct val="150000"/>
              </a:lnSpc>
            </a:pPr>
            <a:endParaRPr lang="en-US" sz="2000" b="1" dirty="0">
              <a:solidFill>
                <a:schemeClr val="tx1"/>
              </a:solidFill>
            </a:endParaRPr>
          </a:p>
          <a:p>
            <a:pPr>
              <a:lnSpc>
                <a:spcPct val="150000"/>
              </a:lnSpc>
            </a:pPr>
            <a:endParaRPr lang="en-US" sz="2400" b="1" dirty="0">
              <a:latin typeface="Aptos" panose="020B0004020202020204" pitchFamily="34" charset="0"/>
              <a:cs typeface="Arial"/>
            </a:endParaRPr>
          </a:p>
          <a:p>
            <a:pPr>
              <a:lnSpc>
                <a:spcPct val="200000"/>
              </a:lnSpc>
            </a:pPr>
            <a:endParaRPr lang="en-US" sz="2400" dirty="0">
              <a:latin typeface="Aptos" panose="020B0004020202020204" pitchFamily="34" charset="0"/>
            </a:endParaRPr>
          </a:p>
          <a:p>
            <a:pPr>
              <a:lnSpc>
                <a:spcPct val="200000"/>
              </a:lnSpc>
              <a:spcBef>
                <a:spcPts val="819"/>
              </a:spcBef>
            </a:pPr>
            <a:endParaRPr sz="2200" b="1" dirty="0">
              <a:latin typeface="Arial"/>
              <a:cs typeface="Arial"/>
            </a:endParaRPr>
          </a:p>
        </p:txBody>
      </p:sp>
      <p:grpSp>
        <p:nvGrpSpPr>
          <p:cNvPr id="5" name="object 5">
            <a:extLst>
              <a:ext uri="{FF2B5EF4-FFF2-40B4-BE49-F238E27FC236}">
                <a16:creationId xmlns:a16="http://schemas.microsoft.com/office/drawing/2014/main" id="{624B6E0D-D2A4-B825-E957-EEB087F378D5}"/>
              </a:ext>
            </a:extLst>
          </p:cNvPr>
          <p:cNvGrpSpPr/>
          <p:nvPr/>
        </p:nvGrpSpPr>
        <p:grpSpPr>
          <a:xfrm>
            <a:off x="3083259" y="858524"/>
            <a:ext cx="1551305" cy="1180465"/>
            <a:chOff x="3083259" y="858524"/>
            <a:chExt cx="1551305" cy="1180465"/>
          </a:xfrm>
        </p:grpSpPr>
        <p:sp>
          <p:nvSpPr>
            <p:cNvPr id="6" name="object 6">
              <a:extLst>
                <a:ext uri="{FF2B5EF4-FFF2-40B4-BE49-F238E27FC236}">
                  <a16:creationId xmlns:a16="http://schemas.microsoft.com/office/drawing/2014/main" id="{7E66B840-85C4-5DA3-FD53-ECEA3E8D9AB8}"/>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27D51EF6-4732-EFAE-DDEB-FDFA9D22B27D}"/>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1ACB1430-B362-CDEF-B22F-293D80C41FD7}"/>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940A1D90-2410-72E7-BB48-A3E32FF75AF1}"/>
              </a:ext>
            </a:extLst>
          </p:cNvPr>
          <p:cNvGrpSpPr/>
          <p:nvPr/>
        </p:nvGrpSpPr>
        <p:grpSpPr>
          <a:xfrm>
            <a:off x="6179868" y="858524"/>
            <a:ext cx="1551305" cy="1180465"/>
            <a:chOff x="6179868" y="858524"/>
            <a:chExt cx="1551305" cy="1180465"/>
          </a:xfrm>
        </p:grpSpPr>
        <p:sp>
          <p:nvSpPr>
            <p:cNvPr id="10" name="object 10">
              <a:extLst>
                <a:ext uri="{FF2B5EF4-FFF2-40B4-BE49-F238E27FC236}">
                  <a16:creationId xmlns:a16="http://schemas.microsoft.com/office/drawing/2014/main" id="{A26E446B-077C-72BC-1117-8CFDE5C187C7}"/>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221FF149-154F-6D8C-6B99-D121666FBA54}"/>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79189FDC-24C4-8206-A97B-61D2AE70479D}"/>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45BA4990-ECFB-AB7A-3EA6-4A4360A854B2}"/>
              </a:ext>
            </a:extLst>
          </p:cNvPr>
          <p:cNvGrpSpPr/>
          <p:nvPr/>
        </p:nvGrpSpPr>
        <p:grpSpPr>
          <a:xfrm>
            <a:off x="12373088" y="858524"/>
            <a:ext cx="1551305" cy="1180465"/>
            <a:chOff x="12373088" y="858524"/>
            <a:chExt cx="1551305" cy="1180465"/>
          </a:xfrm>
        </p:grpSpPr>
        <p:sp>
          <p:nvSpPr>
            <p:cNvPr id="14" name="object 14">
              <a:extLst>
                <a:ext uri="{FF2B5EF4-FFF2-40B4-BE49-F238E27FC236}">
                  <a16:creationId xmlns:a16="http://schemas.microsoft.com/office/drawing/2014/main" id="{87871CA6-70C9-C295-9785-1DA5E6E8C971}"/>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0A21EAC4-39CA-50B8-D05E-582991A83398}"/>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B0EDCB5E-284D-C040-0CB3-8FCD30CE08F1}"/>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6D1979A5-9A89-C6F3-F9D1-0F173998EB7D}"/>
              </a:ext>
            </a:extLst>
          </p:cNvPr>
          <p:cNvGrpSpPr/>
          <p:nvPr/>
        </p:nvGrpSpPr>
        <p:grpSpPr>
          <a:xfrm>
            <a:off x="15469699" y="858524"/>
            <a:ext cx="1551305" cy="1180465"/>
            <a:chOff x="15469699" y="858524"/>
            <a:chExt cx="1551305" cy="1180465"/>
          </a:xfrm>
        </p:grpSpPr>
        <p:sp>
          <p:nvSpPr>
            <p:cNvPr id="18" name="object 18">
              <a:extLst>
                <a:ext uri="{FF2B5EF4-FFF2-40B4-BE49-F238E27FC236}">
                  <a16:creationId xmlns:a16="http://schemas.microsoft.com/office/drawing/2014/main" id="{A68D7300-7839-1BF4-13F8-30955F56B963}"/>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FCCBC3AF-0312-E694-91CA-F0613C01370B}"/>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01E4560E-6636-D02F-C02D-4E805096BA23}"/>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8AB82BD8-D5C5-C878-74A3-3C5DB1A5E950}"/>
              </a:ext>
            </a:extLst>
          </p:cNvPr>
          <p:cNvGrpSpPr/>
          <p:nvPr/>
        </p:nvGrpSpPr>
        <p:grpSpPr>
          <a:xfrm>
            <a:off x="18566310" y="858524"/>
            <a:ext cx="1537970" cy="1180465"/>
            <a:chOff x="18566310" y="858524"/>
            <a:chExt cx="1537970" cy="1180465"/>
          </a:xfrm>
        </p:grpSpPr>
        <p:sp>
          <p:nvSpPr>
            <p:cNvPr id="22" name="object 22">
              <a:extLst>
                <a:ext uri="{FF2B5EF4-FFF2-40B4-BE49-F238E27FC236}">
                  <a16:creationId xmlns:a16="http://schemas.microsoft.com/office/drawing/2014/main" id="{63142273-6E84-38A9-3980-A2E90879FF12}"/>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D7A98969-0CFA-19DB-368C-5A45C32978AA}"/>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148D68F6-367D-3EEB-778F-E1AA35348A37}"/>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92C19402-E2EA-737E-3F9F-5DBB8E6CE009}"/>
              </a:ext>
            </a:extLst>
          </p:cNvPr>
          <p:cNvGrpSpPr/>
          <p:nvPr/>
        </p:nvGrpSpPr>
        <p:grpSpPr>
          <a:xfrm>
            <a:off x="0" y="858524"/>
            <a:ext cx="1537970" cy="1180465"/>
            <a:chOff x="0" y="858524"/>
            <a:chExt cx="1537970" cy="1180465"/>
          </a:xfrm>
        </p:grpSpPr>
        <p:sp>
          <p:nvSpPr>
            <p:cNvPr id="26" name="object 26">
              <a:extLst>
                <a:ext uri="{FF2B5EF4-FFF2-40B4-BE49-F238E27FC236}">
                  <a16:creationId xmlns:a16="http://schemas.microsoft.com/office/drawing/2014/main" id="{ACAE1798-3D1B-7982-1342-34E29F2AE115}"/>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A27D501E-3366-6252-26C8-9B4BB6B466E1}"/>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E7823998-3B9B-84C3-33A0-E98C97492477}"/>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2C285BBD-C3BE-6F0B-92D0-E4695F061CC8}"/>
              </a:ext>
            </a:extLst>
          </p:cNvPr>
          <p:cNvGrpSpPr/>
          <p:nvPr/>
        </p:nvGrpSpPr>
        <p:grpSpPr>
          <a:xfrm>
            <a:off x="9276478" y="858524"/>
            <a:ext cx="1551305" cy="1180465"/>
            <a:chOff x="9276478" y="858524"/>
            <a:chExt cx="1551305" cy="1180465"/>
          </a:xfrm>
        </p:grpSpPr>
        <p:sp>
          <p:nvSpPr>
            <p:cNvPr id="30" name="object 30">
              <a:extLst>
                <a:ext uri="{FF2B5EF4-FFF2-40B4-BE49-F238E27FC236}">
                  <a16:creationId xmlns:a16="http://schemas.microsoft.com/office/drawing/2014/main" id="{F1484B85-D089-519D-075E-DE88FB8085D2}"/>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A8FA6ED6-AB73-06BA-ACE5-C6A19E7812E7}"/>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A2A72EC7-3FA3-1343-228E-E90170450602}"/>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36" name="Picture 35" descr="A couple of women standing together&#10;&#10;AI-generated content may be incorrect.">
            <a:extLst>
              <a:ext uri="{FF2B5EF4-FFF2-40B4-BE49-F238E27FC236}">
                <a16:creationId xmlns:a16="http://schemas.microsoft.com/office/drawing/2014/main" id="{D0294975-094B-5300-E281-CD95617A22CE}"/>
              </a:ext>
            </a:extLst>
          </p:cNvPr>
          <p:cNvPicPr>
            <a:picLocks noChangeAspect="1"/>
          </p:cNvPicPr>
          <p:nvPr/>
        </p:nvPicPr>
        <p:blipFill>
          <a:blip r:embed="rId2" cstate="print">
            <a:extLst>
              <a:ext uri="{28A0092B-C50C-407E-A947-70E740481C1C}">
                <a14:useLocalDpi xmlns:a14="http://schemas.microsoft.com/office/drawing/2010/main" val="0"/>
              </a:ext>
            </a:extLst>
          </a:blip>
          <a:srcRect l="12740" t="1487" r="15949" b="23049"/>
          <a:stretch>
            <a:fillRect/>
          </a:stretch>
        </p:blipFill>
        <p:spPr>
          <a:xfrm>
            <a:off x="9993373" y="4198211"/>
            <a:ext cx="4059925" cy="5939634"/>
          </a:xfrm>
          <a:prstGeom prst="rect">
            <a:avLst/>
          </a:prstGeom>
        </p:spPr>
      </p:pic>
      <p:pic>
        <p:nvPicPr>
          <p:cNvPr id="38" name="Picture 37" descr="A person standing next to a sign&#10;&#10;AI-generated content may be incorrect.">
            <a:extLst>
              <a:ext uri="{FF2B5EF4-FFF2-40B4-BE49-F238E27FC236}">
                <a16:creationId xmlns:a16="http://schemas.microsoft.com/office/drawing/2014/main" id="{03F4F2E8-C3F2-B4D2-3E57-0F4D4EE49635}"/>
              </a:ext>
            </a:extLst>
          </p:cNvPr>
          <p:cNvPicPr>
            <a:picLocks noChangeAspect="1"/>
          </p:cNvPicPr>
          <p:nvPr/>
        </p:nvPicPr>
        <p:blipFill>
          <a:blip r:embed="rId3" cstate="print">
            <a:extLst>
              <a:ext uri="{28A0092B-C50C-407E-A947-70E740481C1C}">
                <a14:useLocalDpi xmlns:a14="http://schemas.microsoft.com/office/drawing/2010/main" val="0"/>
              </a:ext>
            </a:extLst>
          </a:blip>
          <a:srcRect l="33930" t="2869" r="14292" b="4184"/>
          <a:stretch>
            <a:fillRect/>
          </a:stretch>
        </p:blipFill>
        <p:spPr>
          <a:xfrm>
            <a:off x="14773460" y="4198211"/>
            <a:ext cx="3792848" cy="6014000"/>
          </a:xfrm>
          <a:prstGeom prst="rect">
            <a:avLst/>
          </a:prstGeom>
        </p:spPr>
      </p:pic>
    </p:spTree>
    <p:extLst>
      <p:ext uri="{BB962C8B-B14F-4D97-AF65-F5344CB8AC3E}">
        <p14:creationId xmlns:p14="http://schemas.microsoft.com/office/powerpoint/2010/main" val="2955684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DEA4AA-9BAE-5AAE-98AD-05B4597D9BC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96B6243-C8B3-041D-15E9-C252D160A71A}"/>
              </a:ext>
            </a:extLst>
          </p:cNvPr>
          <p:cNvSpPr txBox="1">
            <a:spLocks noGrp="1"/>
          </p:cNvSpPr>
          <p:nvPr>
            <p:ph type="title"/>
          </p:nvPr>
        </p:nvSpPr>
        <p:spPr>
          <a:xfrm>
            <a:off x="1811564" y="2835275"/>
            <a:ext cx="9948635" cy="1161857"/>
          </a:xfrm>
          <a:prstGeom prst="rect">
            <a:avLst/>
          </a:prstGeom>
        </p:spPr>
        <p:txBody>
          <a:bodyPr vert="horz" wrap="square" lIns="0" tIns="15240" rIns="0" bIns="0" rtlCol="0">
            <a:spAutoFit/>
          </a:bodyPr>
          <a:lstStyle/>
          <a:p>
            <a:pPr marL="12700">
              <a:spcBef>
                <a:spcPts val="120"/>
              </a:spcBef>
            </a:pPr>
            <a:r>
              <a:rPr lang="en-US" dirty="0" err="1"/>
              <a:t>K’é</a:t>
            </a:r>
            <a:r>
              <a:rPr lang="en-US" dirty="0"/>
              <a:t> </a:t>
            </a:r>
            <a:r>
              <a:rPr lang="en-US" spc="-114" dirty="0">
                <a:latin typeface="Aptos" panose="020B0004020202020204" pitchFamily="34" charset="0"/>
              </a:rPr>
              <a:t>Centered Space</a:t>
            </a:r>
            <a:endParaRPr spc="204" dirty="0">
              <a:latin typeface="Aptos" panose="020B0004020202020204" pitchFamily="34" charset="0"/>
            </a:endParaRPr>
          </a:p>
        </p:txBody>
      </p:sp>
      <p:sp>
        <p:nvSpPr>
          <p:cNvPr id="4" name="object 4">
            <a:extLst>
              <a:ext uri="{FF2B5EF4-FFF2-40B4-BE49-F238E27FC236}">
                <a16:creationId xmlns:a16="http://schemas.microsoft.com/office/drawing/2014/main" id="{65614C4E-5F68-4B08-20D1-2FB991F9C9FB}"/>
              </a:ext>
            </a:extLst>
          </p:cNvPr>
          <p:cNvSpPr txBox="1"/>
          <p:nvPr/>
        </p:nvSpPr>
        <p:spPr>
          <a:xfrm>
            <a:off x="1811565" y="4408733"/>
            <a:ext cx="9288780" cy="5713872"/>
          </a:xfrm>
          <a:prstGeom prst="rect">
            <a:avLst/>
          </a:prstGeom>
        </p:spPr>
        <p:txBody>
          <a:bodyPr vert="horz" wrap="square" lIns="0" tIns="102870" rIns="0" bIns="0" rtlCol="0">
            <a:spAutoFit/>
          </a:bodyPr>
          <a:lstStyle/>
          <a:p>
            <a:pPr marL="12700" marR="5080">
              <a:lnSpc>
                <a:spcPct val="150000"/>
              </a:lnSpc>
            </a:pPr>
            <a:r>
              <a:rPr lang="en-US" sz="2400" dirty="0"/>
              <a:t>The YHC program is designed to </a:t>
            </a:r>
            <a:r>
              <a:rPr lang="en-US" sz="2400" b="1" dirty="0"/>
              <a:t>keep families together </a:t>
            </a:r>
            <a:r>
              <a:rPr lang="en-US" sz="2400" dirty="0"/>
              <a:t>by welcoming children to live with their parent or parents during treatment.</a:t>
            </a:r>
          </a:p>
          <a:p>
            <a:pPr marL="12700" marR="5080">
              <a:lnSpc>
                <a:spcPct val="150000"/>
              </a:lnSpc>
            </a:pPr>
            <a:endParaRPr lang="en-US" sz="2400" dirty="0"/>
          </a:p>
          <a:p>
            <a:pPr marL="12700" marR="5080">
              <a:lnSpc>
                <a:spcPct val="150000"/>
              </a:lnSpc>
            </a:pPr>
            <a:r>
              <a:rPr lang="en-US" sz="2400" b="1" dirty="0"/>
              <a:t>On-site weekday childcare </a:t>
            </a:r>
            <a:r>
              <a:rPr lang="en-US" sz="2400" dirty="0"/>
              <a:t>ensures parents can fully engage in both group and individual counseling. </a:t>
            </a:r>
          </a:p>
          <a:p>
            <a:pPr marL="12700" marR="5080">
              <a:lnSpc>
                <a:spcPct val="150000"/>
              </a:lnSpc>
            </a:pPr>
            <a:endParaRPr lang="en-US" sz="2400" dirty="0"/>
          </a:p>
          <a:p>
            <a:pPr marL="12700" marR="5080">
              <a:lnSpc>
                <a:spcPct val="150000"/>
              </a:lnSpc>
            </a:pPr>
            <a:r>
              <a:rPr lang="en-US" sz="2400" b="1" dirty="0"/>
              <a:t>Family therapy sessions</a:t>
            </a:r>
            <a:r>
              <a:rPr lang="en-US" sz="2400" dirty="0"/>
              <a:t> will be incorporated to support new sober parenting styles and strengthen familial bonds. </a:t>
            </a:r>
          </a:p>
          <a:p>
            <a:pPr marL="12700" marR="5080">
              <a:lnSpc>
                <a:spcPct val="200000"/>
              </a:lnSpc>
            </a:pPr>
            <a:r>
              <a:rPr lang="en-US" sz="2400" dirty="0"/>
              <a:t> </a:t>
            </a:r>
          </a:p>
        </p:txBody>
      </p:sp>
      <p:grpSp>
        <p:nvGrpSpPr>
          <p:cNvPr id="5" name="object 5">
            <a:extLst>
              <a:ext uri="{FF2B5EF4-FFF2-40B4-BE49-F238E27FC236}">
                <a16:creationId xmlns:a16="http://schemas.microsoft.com/office/drawing/2014/main" id="{ED7816CC-F13B-4440-787D-F064EE993568}"/>
              </a:ext>
            </a:extLst>
          </p:cNvPr>
          <p:cNvGrpSpPr/>
          <p:nvPr/>
        </p:nvGrpSpPr>
        <p:grpSpPr>
          <a:xfrm>
            <a:off x="3083259" y="858524"/>
            <a:ext cx="1551305" cy="1180465"/>
            <a:chOff x="3083259" y="858524"/>
            <a:chExt cx="1551305" cy="1180465"/>
          </a:xfrm>
        </p:grpSpPr>
        <p:sp>
          <p:nvSpPr>
            <p:cNvPr id="6" name="object 6">
              <a:extLst>
                <a:ext uri="{FF2B5EF4-FFF2-40B4-BE49-F238E27FC236}">
                  <a16:creationId xmlns:a16="http://schemas.microsoft.com/office/drawing/2014/main" id="{B39F3D86-674C-AB75-1BF4-E1A572994E21}"/>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7E60AB77-5E26-2E01-53BA-E39CC1D0528B}"/>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9012F62E-6941-EF50-AE52-51B771985231}"/>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343089AE-8E95-BBFA-24C0-F7DF2E4802A6}"/>
              </a:ext>
            </a:extLst>
          </p:cNvPr>
          <p:cNvGrpSpPr/>
          <p:nvPr/>
        </p:nvGrpSpPr>
        <p:grpSpPr>
          <a:xfrm>
            <a:off x="6179868" y="858524"/>
            <a:ext cx="1551305" cy="1180465"/>
            <a:chOff x="6179868" y="858524"/>
            <a:chExt cx="1551305" cy="1180465"/>
          </a:xfrm>
        </p:grpSpPr>
        <p:sp>
          <p:nvSpPr>
            <p:cNvPr id="10" name="object 10">
              <a:extLst>
                <a:ext uri="{FF2B5EF4-FFF2-40B4-BE49-F238E27FC236}">
                  <a16:creationId xmlns:a16="http://schemas.microsoft.com/office/drawing/2014/main" id="{51E03245-7FCE-0173-603B-87375C642E05}"/>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652CCD2E-06DC-A507-D01E-67E6F3F29190}"/>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42A59952-11C0-A55A-D563-782B30C6710E}"/>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76C0F9D9-1F94-742C-D087-6C839207249B}"/>
              </a:ext>
            </a:extLst>
          </p:cNvPr>
          <p:cNvGrpSpPr/>
          <p:nvPr/>
        </p:nvGrpSpPr>
        <p:grpSpPr>
          <a:xfrm>
            <a:off x="12373088" y="858524"/>
            <a:ext cx="1551305" cy="1180465"/>
            <a:chOff x="12373088" y="858524"/>
            <a:chExt cx="1551305" cy="1180465"/>
          </a:xfrm>
        </p:grpSpPr>
        <p:sp>
          <p:nvSpPr>
            <p:cNvPr id="14" name="object 14">
              <a:extLst>
                <a:ext uri="{FF2B5EF4-FFF2-40B4-BE49-F238E27FC236}">
                  <a16:creationId xmlns:a16="http://schemas.microsoft.com/office/drawing/2014/main" id="{7B778D01-4E92-ED6E-6F9E-E8DEF41C84A9}"/>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D11ED2E1-FA4E-DE16-8D83-656498669956}"/>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E05D8606-E70B-A63F-ABCC-8D14919980F9}"/>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B5325A42-54FD-7E25-56C9-0BBC8D2882E3}"/>
              </a:ext>
            </a:extLst>
          </p:cNvPr>
          <p:cNvGrpSpPr/>
          <p:nvPr/>
        </p:nvGrpSpPr>
        <p:grpSpPr>
          <a:xfrm>
            <a:off x="15469699" y="858524"/>
            <a:ext cx="1551305" cy="1180465"/>
            <a:chOff x="15469699" y="858524"/>
            <a:chExt cx="1551305" cy="1180465"/>
          </a:xfrm>
        </p:grpSpPr>
        <p:sp>
          <p:nvSpPr>
            <p:cNvPr id="18" name="object 18">
              <a:extLst>
                <a:ext uri="{FF2B5EF4-FFF2-40B4-BE49-F238E27FC236}">
                  <a16:creationId xmlns:a16="http://schemas.microsoft.com/office/drawing/2014/main" id="{208F5F12-D875-7C3C-9DDC-725C02FA6A69}"/>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4A745B29-6726-68AC-342E-4C3D939258C6}"/>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985E24D8-E3A3-64C9-2DAB-0D8D5951A1A8}"/>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971759F2-6169-9D0D-27F4-A05695076D98}"/>
              </a:ext>
            </a:extLst>
          </p:cNvPr>
          <p:cNvGrpSpPr/>
          <p:nvPr/>
        </p:nvGrpSpPr>
        <p:grpSpPr>
          <a:xfrm>
            <a:off x="18566310" y="858524"/>
            <a:ext cx="1537970" cy="1180465"/>
            <a:chOff x="18566310" y="858524"/>
            <a:chExt cx="1537970" cy="1180465"/>
          </a:xfrm>
        </p:grpSpPr>
        <p:sp>
          <p:nvSpPr>
            <p:cNvPr id="22" name="object 22">
              <a:extLst>
                <a:ext uri="{FF2B5EF4-FFF2-40B4-BE49-F238E27FC236}">
                  <a16:creationId xmlns:a16="http://schemas.microsoft.com/office/drawing/2014/main" id="{2AAEAD76-83C4-B402-D85A-6D8AB2D3F73A}"/>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C3CEB4CE-A51E-5DEE-FFC2-1ED9426F1652}"/>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198249F5-4C7C-B1B0-4425-7C976FD69194}"/>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9EDB91AF-386B-D1C3-AEB7-0368ED6275AF}"/>
              </a:ext>
            </a:extLst>
          </p:cNvPr>
          <p:cNvGrpSpPr/>
          <p:nvPr/>
        </p:nvGrpSpPr>
        <p:grpSpPr>
          <a:xfrm>
            <a:off x="0" y="858524"/>
            <a:ext cx="1537970" cy="1180465"/>
            <a:chOff x="0" y="858524"/>
            <a:chExt cx="1537970" cy="1180465"/>
          </a:xfrm>
        </p:grpSpPr>
        <p:sp>
          <p:nvSpPr>
            <p:cNvPr id="26" name="object 26">
              <a:extLst>
                <a:ext uri="{FF2B5EF4-FFF2-40B4-BE49-F238E27FC236}">
                  <a16:creationId xmlns:a16="http://schemas.microsoft.com/office/drawing/2014/main" id="{01750173-1BA4-5A2D-9E91-2D7B1B4B31EC}"/>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4A6D5BEF-3C13-601D-5235-2C19661EC337}"/>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5ADD59A6-30BB-0A37-A525-98E827157ACB}"/>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196F006F-C3B7-783C-D108-F5559DF18D51}"/>
              </a:ext>
            </a:extLst>
          </p:cNvPr>
          <p:cNvGrpSpPr/>
          <p:nvPr/>
        </p:nvGrpSpPr>
        <p:grpSpPr>
          <a:xfrm>
            <a:off x="9276478" y="858524"/>
            <a:ext cx="1551305" cy="1180465"/>
            <a:chOff x="9276478" y="858524"/>
            <a:chExt cx="1551305" cy="1180465"/>
          </a:xfrm>
        </p:grpSpPr>
        <p:sp>
          <p:nvSpPr>
            <p:cNvPr id="30" name="object 30">
              <a:extLst>
                <a:ext uri="{FF2B5EF4-FFF2-40B4-BE49-F238E27FC236}">
                  <a16:creationId xmlns:a16="http://schemas.microsoft.com/office/drawing/2014/main" id="{5211BB31-C623-1136-85F1-40FAB9A61CE2}"/>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F702CD3C-231D-4F52-D6BC-FFAD38519C7E}"/>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81FBD04C-22F3-01AF-8FA0-20965C8EB18E}"/>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2" name="Picture 1" descr="A room with a basketball hoop and a table and chairs&#10;&#10;AI-generated content may be incorrect.">
            <a:extLst>
              <a:ext uri="{FF2B5EF4-FFF2-40B4-BE49-F238E27FC236}">
                <a16:creationId xmlns:a16="http://schemas.microsoft.com/office/drawing/2014/main" id="{D98CFD5F-9771-C3EB-A6FF-C95AD2F22D5B}"/>
              </a:ext>
            </a:extLst>
          </p:cNvPr>
          <p:cNvPicPr>
            <a:picLocks noChangeAspect="1"/>
          </p:cNvPicPr>
          <p:nvPr/>
        </p:nvPicPr>
        <p:blipFill>
          <a:blip r:embed="rId2"/>
          <a:srcRect l="15595" t="9159" r="211" b="6779"/>
          <a:stretch>
            <a:fillRect/>
          </a:stretch>
        </p:blipFill>
        <p:spPr>
          <a:xfrm>
            <a:off x="12618720" y="3200400"/>
            <a:ext cx="6413991" cy="6405539"/>
          </a:xfrm>
          <a:prstGeom prst="rect">
            <a:avLst/>
          </a:prstGeom>
        </p:spPr>
      </p:pic>
    </p:spTree>
    <p:extLst>
      <p:ext uri="{BB962C8B-B14F-4D97-AF65-F5344CB8AC3E}">
        <p14:creationId xmlns:p14="http://schemas.microsoft.com/office/powerpoint/2010/main" val="683612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E03939-1807-750F-BB1E-D47FC0C1EB8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EFC6F52-3454-681A-D4C3-E5CC4A3E5024}"/>
              </a:ext>
            </a:extLst>
          </p:cNvPr>
          <p:cNvSpPr txBox="1">
            <a:spLocks noGrp="1"/>
          </p:cNvSpPr>
          <p:nvPr>
            <p:ph type="title"/>
          </p:nvPr>
        </p:nvSpPr>
        <p:spPr>
          <a:xfrm>
            <a:off x="1811565" y="2835275"/>
            <a:ext cx="9288780" cy="1164589"/>
          </a:xfrm>
          <a:prstGeom prst="rect">
            <a:avLst/>
          </a:prstGeom>
        </p:spPr>
        <p:txBody>
          <a:bodyPr vert="horz" wrap="square" lIns="0" tIns="15240" rIns="0" bIns="0" rtlCol="0">
            <a:spAutoFit/>
          </a:bodyPr>
          <a:lstStyle/>
          <a:p>
            <a:pPr marL="12700">
              <a:lnSpc>
                <a:spcPct val="100000"/>
              </a:lnSpc>
              <a:spcBef>
                <a:spcPts val="120"/>
              </a:spcBef>
            </a:pPr>
            <a:r>
              <a:rPr lang="en-US" spc="-114" dirty="0"/>
              <a:t>Program Elements</a:t>
            </a:r>
            <a:endParaRPr spc="204" dirty="0"/>
          </a:p>
        </p:txBody>
      </p:sp>
      <p:sp>
        <p:nvSpPr>
          <p:cNvPr id="4" name="object 4">
            <a:extLst>
              <a:ext uri="{FF2B5EF4-FFF2-40B4-BE49-F238E27FC236}">
                <a16:creationId xmlns:a16="http://schemas.microsoft.com/office/drawing/2014/main" id="{58AAAF2F-1A54-D542-9840-F8258954A466}"/>
              </a:ext>
            </a:extLst>
          </p:cNvPr>
          <p:cNvSpPr txBox="1"/>
          <p:nvPr/>
        </p:nvSpPr>
        <p:spPr>
          <a:xfrm>
            <a:off x="1820455" y="4206875"/>
            <a:ext cx="9288780" cy="6072945"/>
          </a:xfrm>
          <a:prstGeom prst="rect">
            <a:avLst/>
          </a:prstGeom>
        </p:spPr>
        <p:txBody>
          <a:bodyPr vert="horz" wrap="square" lIns="0" tIns="102870" rIns="0" bIns="0" rtlCol="0" anchor="t">
            <a:spAutoFit/>
          </a:bodyPr>
          <a:lstStyle/>
          <a:p>
            <a:pPr>
              <a:lnSpc>
                <a:spcPct val="115000"/>
              </a:lnSpc>
              <a:spcAft>
                <a:spcPts val="800"/>
              </a:spcAft>
            </a:pPr>
            <a:r>
              <a:rPr lang="en-US" sz="2400" b="1" dirty="0">
                <a:latin typeface="Aptos"/>
              </a:rPr>
              <a:t>To address the need for transportation</a:t>
            </a:r>
            <a:r>
              <a:rPr lang="en-US" sz="2400" dirty="0">
                <a:latin typeface="Aptos"/>
              </a:rPr>
              <a:t>, which is often a barrier to treatment, </a:t>
            </a:r>
            <a:r>
              <a:rPr lang="en-US" sz="2400" b="1" dirty="0">
                <a:latin typeface="Aptos"/>
              </a:rPr>
              <a:t>shuttles arranged by Axiom Care, will transport residents from home to treatment and back</a:t>
            </a:r>
            <a:r>
              <a:rPr lang="en-US" sz="2400" dirty="0">
                <a:latin typeface="Aptos"/>
              </a:rPr>
              <a:t>, whether home is on the Navajo Nation or in the Phoenix area. </a:t>
            </a:r>
            <a:endParaRPr lang="en-US" sz="2400" b="1" kern="100" dirty="0">
              <a:latin typeface="Aptos"/>
              <a:cs typeface="Times New Roman"/>
            </a:endParaRPr>
          </a:p>
          <a:p>
            <a:r>
              <a:rPr lang="en-US" sz="2400" dirty="0">
                <a:latin typeface="Aptos"/>
              </a:rPr>
              <a:t> </a:t>
            </a:r>
            <a:r>
              <a:rPr lang="en-US" sz="2400" b="1" dirty="0">
                <a:latin typeface="Aptos"/>
              </a:rPr>
              <a:t> </a:t>
            </a:r>
            <a:endParaRPr lang="en-US" sz="2400" dirty="0">
              <a:latin typeface="Aptos" panose="020B0004020202020204" pitchFamily="34" charset="0"/>
            </a:endParaRPr>
          </a:p>
          <a:p>
            <a:r>
              <a:rPr lang="en-US" sz="2400" dirty="0">
                <a:latin typeface="Aptos" panose="020B0004020202020204" pitchFamily="34" charset="0"/>
              </a:rPr>
              <a:t>YHC works with </a:t>
            </a:r>
            <a:r>
              <a:rPr lang="en-US" sz="2400" b="1" dirty="0">
                <a:latin typeface="Aptos" panose="020B0004020202020204" pitchFamily="34" charset="0"/>
              </a:rPr>
              <a:t>all AHCCCS providers</a:t>
            </a:r>
            <a:r>
              <a:rPr lang="en-US" sz="2400" dirty="0">
                <a:latin typeface="Aptos" panose="020B0004020202020204" pitchFamily="34" charset="0"/>
              </a:rPr>
              <a:t>, but</a:t>
            </a:r>
            <a:r>
              <a:rPr lang="en-US" sz="2400" b="1" dirty="0">
                <a:latin typeface="Aptos" panose="020B0004020202020204" pitchFamily="34" charset="0"/>
              </a:rPr>
              <a:t> no Navajo Nation member will be turned away due to their insurance status. </a:t>
            </a:r>
            <a:endParaRPr lang="en-US" sz="2400" dirty="0">
              <a:latin typeface="Aptos" panose="020B0004020202020204" pitchFamily="34" charset="0"/>
            </a:endParaRPr>
          </a:p>
          <a:p>
            <a:endParaRPr lang="en-US" sz="2400" b="1" dirty="0">
              <a:latin typeface="Aptos"/>
            </a:endParaRPr>
          </a:p>
          <a:p>
            <a:r>
              <a:rPr lang="en-US" sz="2400" dirty="0">
                <a:latin typeface="Aptos"/>
              </a:rPr>
              <a:t>YHC has an </a:t>
            </a:r>
            <a:r>
              <a:rPr lang="en-US" sz="2400" b="1" dirty="0">
                <a:latin typeface="Aptos"/>
              </a:rPr>
              <a:t>on-site Navajo Nation Tribal Regional Behavioral Health Authority (TRBHA) representative</a:t>
            </a:r>
            <a:r>
              <a:rPr lang="en-US" sz="2400" dirty="0">
                <a:latin typeface="Aptos"/>
              </a:rPr>
              <a:t> to help coordinate care. </a:t>
            </a:r>
            <a:endParaRPr lang="en-US" dirty="0"/>
          </a:p>
          <a:p>
            <a:endParaRPr lang="en-US" dirty="0"/>
          </a:p>
          <a:p>
            <a:pPr>
              <a:lnSpc>
                <a:spcPct val="114999"/>
              </a:lnSpc>
              <a:spcAft>
                <a:spcPts val="800"/>
              </a:spcAft>
            </a:pPr>
            <a:r>
              <a:rPr lang="en-US" sz="2400" kern="100" dirty="0">
                <a:latin typeface="Aptos"/>
                <a:cs typeface="Times New Roman"/>
              </a:rPr>
              <a:t>YHC and Axiom Care will </a:t>
            </a:r>
            <a:r>
              <a:rPr lang="en-US" sz="2400" b="1" kern="100" dirty="0">
                <a:latin typeface="Aptos"/>
                <a:cs typeface="Times New Roman"/>
              </a:rPr>
              <a:t>offer workforce training </a:t>
            </a:r>
            <a:r>
              <a:rPr lang="en-US" sz="2400" kern="100" dirty="0">
                <a:latin typeface="Aptos"/>
                <a:cs typeface="Times New Roman"/>
              </a:rPr>
              <a:t>tailored for Navajo Nation members that will prepare individuals to become substance use treatment professionals, including roles such as </a:t>
            </a:r>
            <a:r>
              <a:rPr lang="en-US" sz="2400" b="1" kern="100" dirty="0">
                <a:latin typeface="Aptos"/>
                <a:cs typeface="Times New Roman"/>
              </a:rPr>
              <a:t>peer support specialists and behavioral health technicians.</a:t>
            </a:r>
            <a:endParaRPr lang="en-US" dirty="0">
              <a:cs typeface="Times New Roman"/>
            </a:endParaRPr>
          </a:p>
        </p:txBody>
      </p:sp>
      <p:grpSp>
        <p:nvGrpSpPr>
          <p:cNvPr id="5" name="object 5">
            <a:extLst>
              <a:ext uri="{FF2B5EF4-FFF2-40B4-BE49-F238E27FC236}">
                <a16:creationId xmlns:a16="http://schemas.microsoft.com/office/drawing/2014/main" id="{B4C05743-AEF2-E190-098B-14095CE8D796}"/>
              </a:ext>
            </a:extLst>
          </p:cNvPr>
          <p:cNvGrpSpPr/>
          <p:nvPr/>
        </p:nvGrpSpPr>
        <p:grpSpPr>
          <a:xfrm>
            <a:off x="3083259" y="858524"/>
            <a:ext cx="1551305" cy="1180465"/>
            <a:chOff x="3083259" y="858524"/>
            <a:chExt cx="1551305" cy="1180465"/>
          </a:xfrm>
        </p:grpSpPr>
        <p:sp>
          <p:nvSpPr>
            <p:cNvPr id="6" name="object 6">
              <a:extLst>
                <a:ext uri="{FF2B5EF4-FFF2-40B4-BE49-F238E27FC236}">
                  <a16:creationId xmlns:a16="http://schemas.microsoft.com/office/drawing/2014/main" id="{C0097A65-3A5C-8362-BA8C-27EECA8CC1B3}"/>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DA86A06B-2A79-E78C-FE54-532F63FE45B9}"/>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038D1F35-6E99-188E-56F7-F0C609F4EE95}"/>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7148A9C1-334B-688D-2455-81DF479A0DA5}"/>
              </a:ext>
            </a:extLst>
          </p:cNvPr>
          <p:cNvGrpSpPr/>
          <p:nvPr/>
        </p:nvGrpSpPr>
        <p:grpSpPr>
          <a:xfrm>
            <a:off x="6179868" y="858524"/>
            <a:ext cx="1551305" cy="1180465"/>
            <a:chOff x="6179868" y="858524"/>
            <a:chExt cx="1551305" cy="1180465"/>
          </a:xfrm>
        </p:grpSpPr>
        <p:sp>
          <p:nvSpPr>
            <p:cNvPr id="10" name="object 10">
              <a:extLst>
                <a:ext uri="{FF2B5EF4-FFF2-40B4-BE49-F238E27FC236}">
                  <a16:creationId xmlns:a16="http://schemas.microsoft.com/office/drawing/2014/main" id="{DBF0C0CA-AE6C-0EE3-0853-DA47C199CF4E}"/>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8B2B8854-9433-514B-03D7-E079830993F2}"/>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05AFE540-42C8-0A30-1DFE-79171808E57D}"/>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8119E1EE-ADF8-0732-9E5F-904E37EF88F9}"/>
              </a:ext>
            </a:extLst>
          </p:cNvPr>
          <p:cNvGrpSpPr/>
          <p:nvPr/>
        </p:nvGrpSpPr>
        <p:grpSpPr>
          <a:xfrm>
            <a:off x="12373088" y="858524"/>
            <a:ext cx="1551305" cy="1180465"/>
            <a:chOff x="12373088" y="858524"/>
            <a:chExt cx="1551305" cy="1180465"/>
          </a:xfrm>
        </p:grpSpPr>
        <p:sp>
          <p:nvSpPr>
            <p:cNvPr id="14" name="object 14">
              <a:extLst>
                <a:ext uri="{FF2B5EF4-FFF2-40B4-BE49-F238E27FC236}">
                  <a16:creationId xmlns:a16="http://schemas.microsoft.com/office/drawing/2014/main" id="{AAF6529B-D70A-E3E5-BACF-5C26F71BAACC}"/>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20EEF973-19B4-6EB8-9F65-A7245C570E9E}"/>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1A4A5A8B-2D85-9CAC-3D09-B6A17F71C320}"/>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2D2A2339-C67F-9B1C-9A57-C2045E7EA2D1}"/>
              </a:ext>
            </a:extLst>
          </p:cNvPr>
          <p:cNvGrpSpPr/>
          <p:nvPr/>
        </p:nvGrpSpPr>
        <p:grpSpPr>
          <a:xfrm>
            <a:off x="15469699" y="858524"/>
            <a:ext cx="1551305" cy="1180465"/>
            <a:chOff x="15469699" y="858524"/>
            <a:chExt cx="1551305" cy="1180465"/>
          </a:xfrm>
        </p:grpSpPr>
        <p:sp>
          <p:nvSpPr>
            <p:cNvPr id="18" name="object 18">
              <a:extLst>
                <a:ext uri="{FF2B5EF4-FFF2-40B4-BE49-F238E27FC236}">
                  <a16:creationId xmlns:a16="http://schemas.microsoft.com/office/drawing/2014/main" id="{3E61E934-107F-FB9B-D7BF-092D2CB92972}"/>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4D8F11A4-ED30-5400-F89C-419F7D9F7B69}"/>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38C15B2D-5465-C13C-A05F-47D81FE707B8}"/>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8EAE7BA5-D9E0-B28F-24AE-71143E33B2C5}"/>
              </a:ext>
            </a:extLst>
          </p:cNvPr>
          <p:cNvGrpSpPr/>
          <p:nvPr/>
        </p:nvGrpSpPr>
        <p:grpSpPr>
          <a:xfrm>
            <a:off x="18566310" y="858524"/>
            <a:ext cx="1537970" cy="1180465"/>
            <a:chOff x="18566310" y="858524"/>
            <a:chExt cx="1537970" cy="1180465"/>
          </a:xfrm>
        </p:grpSpPr>
        <p:sp>
          <p:nvSpPr>
            <p:cNvPr id="22" name="object 22">
              <a:extLst>
                <a:ext uri="{FF2B5EF4-FFF2-40B4-BE49-F238E27FC236}">
                  <a16:creationId xmlns:a16="http://schemas.microsoft.com/office/drawing/2014/main" id="{90561BFD-FA94-D3D4-12E0-B33D4457244B}"/>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6179FF22-A065-AF02-9A89-E3BDBBA8ECF6}"/>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1331DC29-1B97-E6A6-F994-894E39D03E35}"/>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10BF5C19-52AD-616B-BEA9-60300EC20D36}"/>
              </a:ext>
            </a:extLst>
          </p:cNvPr>
          <p:cNvGrpSpPr/>
          <p:nvPr/>
        </p:nvGrpSpPr>
        <p:grpSpPr>
          <a:xfrm>
            <a:off x="0" y="858524"/>
            <a:ext cx="1537970" cy="1180465"/>
            <a:chOff x="0" y="858524"/>
            <a:chExt cx="1537970" cy="1180465"/>
          </a:xfrm>
        </p:grpSpPr>
        <p:sp>
          <p:nvSpPr>
            <p:cNvPr id="26" name="object 26">
              <a:extLst>
                <a:ext uri="{FF2B5EF4-FFF2-40B4-BE49-F238E27FC236}">
                  <a16:creationId xmlns:a16="http://schemas.microsoft.com/office/drawing/2014/main" id="{2E90BEE9-B29E-27C9-24AF-E238F2C4E8DA}"/>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ED493DB1-DFCD-BFE9-65FC-237AE8B696A9}"/>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D8D9EBA4-CEA8-6D52-10F1-772E953FAB3C}"/>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2B929F14-2C96-42D0-D7ED-AEC8796F545A}"/>
              </a:ext>
            </a:extLst>
          </p:cNvPr>
          <p:cNvGrpSpPr/>
          <p:nvPr/>
        </p:nvGrpSpPr>
        <p:grpSpPr>
          <a:xfrm>
            <a:off x="9276478" y="858524"/>
            <a:ext cx="1551305" cy="1180465"/>
            <a:chOff x="9276478" y="858524"/>
            <a:chExt cx="1551305" cy="1180465"/>
          </a:xfrm>
        </p:grpSpPr>
        <p:sp>
          <p:nvSpPr>
            <p:cNvPr id="30" name="object 30">
              <a:extLst>
                <a:ext uri="{FF2B5EF4-FFF2-40B4-BE49-F238E27FC236}">
                  <a16:creationId xmlns:a16="http://schemas.microsoft.com/office/drawing/2014/main" id="{D4EDCDAE-982B-7389-9B13-DC9CE4D65148}"/>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109FAD29-5715-BEE8-77BF-496FFD743947}"/>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A0E115A7-A029-0569-B09D-F0AD5AB31EBB}"/>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33" name="object 46" descr="A person in gloves mixing ingredients on a table&#10;&#10;AI-generated content may be incorrect.">
            <a:extLst>
              <a:ext uri="{FF2B5EF4-FFF2-40B4-BE49-F238E27FC236}">
                <a16:creationId xmlns:a16="http://schemas.microsoft.com/office/drawing/2014/main" id="{7AB16EE0-E404-6DD7-16D1-ABB0D7DFD27F}"/>
              </a:ext>
            </a:extLst>
          </p:cNvPr>
          <p:cNvPicPr/>
          <p:nvPr/>
        </p:nvPicPr>
        <p:blipFill>
          <a:blip r:embed="rId2"/>
          <a:srcRect l="-4378" t="-87" r="-115" b="4909"/>
          <a:stretch>
            <a:fillRect/>
          </a:stretch>
        </p:blipFill>
        <p:spPr>
          <a:xfrm>
            <a:off x="11210090" y="3739984"/>
            <a:ext cx="3904036" cy="4990092"/>
          </a:xfrm>
          <a:prstGeom prst="rect">
            <a:avLst/>
          </a:prstGeom>
        </p:spPr>
      </p:pic>
      <p:pic>
        <p:nvPicPr>
          <p:cNvPr id="34" name="Picture 33" descr="A person holding a piece of paper&#10;&#10;AI-generated content may be incorrect.">
            <a:extLst>
              <a:ext uri="{FF2B5EF4-FFF2-40B4-BE49-F238E27FC236}">
                <a16:creationId xmlns:a16="http://schemas.microsoft.com/office/drawing/2014/main" id="{81AF0626-CD4E-BE61-8636-FDA8E72D33EF}"/>
              </a:ext>
            </a:extLst>
          </p:cNvPr>
          <p:cNvPicPr>
            <a:picLocks noChangeAspect="1"/>
          </p:cNvPicPr>
          <p:nvPr/>
        </p:nvPicPr>
        <p:blipFill>
          <a:blip r:embed="rId3"/>
          <a:srcRect l="35457" r="6737" b="-1124"/>
          <a:stretch>
            <a:fillRect/>
          </a:stretch>
        </p:blipFill>
        <p:spPr>
          <a:xfrm>
            <a:off x="15477909" y="3737733"/>
            <a:ext cx="3775845" cy="4990297"/>
          </a:xfrm>
          <a:prstGeom prst="rect">
            <a:avLst/>
          </a:prstGeom>
        </p:spPr>
      </p:pic>
    </p:spTree>
    <p:extLst>
      <p:ext uri="{BB962C8B-B14F-4D97-AF65-F5344CB8AC3E}">
        <p14:creationId xmlns:p14="http://schemas.microsoft.com/office/powerpoint/2010/main" val="45122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8E4C8EA-9E9C-1428-0202-8D06CB9F53F9}"/>
              </a:ext>
            </a:extLst>
          </p:cNvPr>
          <p:cNvGrpSpPr/>
          <p:nvPr/>
        </p:nvGrpSpPr>
        <p:grpSpPr>
          <a:xfrm>
            <a:off x="707" y="858863"/>
            <a:ext cx="20122498" cy="1141114"/>
            <a:chOff x="707" y="858863"/>
            <a:chExt cx="20104278" cy="1180465"/>
          </a:xfrm>
        </p:grpSpPr>
        <p:grpSp>
          <p:nvGrpSpPr>
            <p:cNvPr id="8" name="object 5">
              <a:extLst>
                <a:ext uri="{FF2B5EF4-FFF2-40B4-BE49-F238E27FC236}">
                  <a16:creationId xmlns:a16="http://schemas.microsoft.com/office/drawing/2014/main" id="{53B80DBF-1304-74D5-51D7-EBB4B31DD7F9}"/>
                </a:ext>
              </a:extLst>
            </p:cNvPr>
            <p:cNvGrpSpPr/>
            <p:nvPr/>
          </p:nvGrpSpPr>
          <p:grpSpPr>
            <a:xfrm>
              <a:off x="3083962" y="858863"/>
              <a:ext cx="1551305" cy="1180465"/>
              <a:chOff x="3083962" y="858863"/>
              <a:chExt cx="1551305" cy="1180465"/>
            </a:xfrm>
          </p:grpSpPr>
          <p:sp>
            <p:nvSpPr>
              <p:cNvPr id="33" name="object 6">
                <a:extLst>
                  <a:ext uri="{FF2B5EF4-FFF2-40B4-BE49-F238E27FC236}">
                    <a16:creationId xmlns:a16="http://schemas.microsoft.com/office/drawing/2014/main" id="{1BCABDD9-5CD8-C6E1-EEC3-93A0A8A0AE95}"/>
                  </a:ext>
                </a:extLst>
              </p:cNvPr>
              <p:cNvSpPr/>
              <p:nvPr/>
            </p:nvSpPr>
            <p:spPr>
              <a:xfrm>
                <a:off x="3083962"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4" name="object 7">
                <a:extLst>
                  <a:ext uri="{FF2B5EF4-FFF2-40B4-BE49-F238E27FC236}">
                    <a16:creationId xmlns:a16="http://schemas.microsoft.com/office/drawing/2014/main" id="{2264DD86-3A67-BD77-2186-7EB2041E9056}"/>
                  </a:ext>
                </a:extLst>
              </p:cNvPr>
              <p:cNvSpPr/>
              <p:nvPr/>
            </p:nvSpPr>
            <p:spPr>
              <a:xfrm>
                <a:off x="352330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5" name="object 8">
                <a:extLst>
                  <a:ext uri="{FF2B5EF4-FFF2-40B4-BE49-F238E27FC236}">
                    <a16:creationId xmlns:a16="http://schemas.microsoft.com/office/drawing/2014/main" id="{73B78892-6BF8-84B5-1D5E-302CDAF864E7}"/>
                  </a:ext>
                </a:extLst>
              </p:cNvPr>
              <p:cNvSpPr/>
              <p:nvPr/>
            </p:nvSpPr>
            <p:spPr>
              <a:xfrm>
                <a:off x="364811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9" name="object 9">
              <a:extLst>
                <a:ext uri="{FF2B5EF4-FFF2-40B4-BE49-F238E27FC236}">
                  <a16:creationId xmlns:a16="http://schemas.microsoft.com/office/drawing/2014/main" id="{A193BF75-D247-0DD1-AF5F-71E134835867}"/>
                </a:ext>
              </a:extLst>
            </p:cNvPr>
            <p:cNvGrpSpPr/>
            <p:nvPr/>
          </p:nvGrpSpPr>
          <p:grpSpPr>
            <a:xfrm>
              <a:off x="6180565" y="858863"/>
              <a:ext cx="1551305" cy="1180465"/>
              <a:chOff x="6180565" y="858863"/>
              <a:chExt cx="1551305" cy="1180465"/>
            </a:xfrm>
          </p:grpSpPr>
          <p:sp>
            <p:nvSpPr>
              <p:cNvPr id="30" name="object 10">
                <a:extLst>
                  <a:ext uri="{FF2B5EF4-FFF2-40B4-BE49-F238E27FC236}">
                    <a16:creationId xmlns:a16="http://schemas.microsoft.com/office/drawing/2014/main" id="{969955A9-68E1-3BD5-6CC6-CB422D313FA8}"/>
                  </a:ext>
                </a:extLst>
              </p:cNvPr>
              <p:cNvSpPr/>
              <p:nvPr/>
            </p:nvSpPr>
            <p:spPr>
              <a:xfrm>
                <a:off x="6180565"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1" name="object 11">
                <a:extLst>
                  <a:ext uri="{FF2B5EF4-FFF2-40B4-BE49-F238E27FC236}">
                    <a16:creationId xmlns:a16="http://schemas.microsoft.com/office/drawing/2014/main" id="{988C3CEA-6155-5583-C1CB-0D78F5411CCE}"/>
                  </a:ext>
                </a:extLst>
              </p:cNvPr>
              <p:cNvSpPr/>
              <p:nvPr/>
            </p:nvSpPr>
            <p:spPr>
              <a:xfrm>
                <a:off x="6619913"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2" name="object 12">
                <a:extLst>
                  <a:ext uri="{FF2B5EF4-FFF2-40B4-BE49-F238E27FC236}">
                    <a16:creationId xmlns:a16="http://schemas.microsoft.com/office/drawing/2014/main" id="{69120DD3-C393-D958-352B-236D137F1744}"/>
                  </a:ext>
                </a:extLst>
              </p:cNvPr>
              <p:cNvSpPr/>
              <p:nvPr/>
            </p:nvSpPr>
            <p:spPr>
              <a:xfrm>
                <a:off x="674472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0" name="object 13">
              <a:extLst>
                <a:ext uri="{FF2B5EF4-FFF2-40B4-BE49-F238E27FC236}">
                  <a16:creationId xmlns:a16="http://schemas.microsoft.com/office/drawing/2014/main" id="{056C05A9-FB7A-6B83-346E-E61C3D7FB82B}"/>
                </a:ext>
              </a:extLst>
            </p:cNvPr>
            <p:cNvGrpSpPr/>
            <p:nvPr/>
          </p:nvGrpSpPr>
          <p:grpSpPr>
            <a:xfrm>
              <a:off x="12373783" y="858863"/>
              <a:ext cx="1551305" cy="1180465"/>
              <a:chOff x="12373783" y="858863"/>
              <a:chExt cx="1551305" cy="1180465"/>
            </a:xfrm>
          </p:grpSpPr>
          <p:sp>
            <p:nvSpPr>
              <p:cNvPr id="27" name="object 14">
                <a:extLst>
                  <a:ext uri="{FF2B5EF4-FFF2-40B4-BE49-F238E27FC236}">
                    <a16:creationId xmlns:a16="http://schemas.microsoft.com/office/drawing/2014/main" id="{B5B5BA51-8975-D9CC-44BD-D8024F21BBBD}"/>
                  </a:ext>
                </a:extLst>
              </p:cNvPr>
              <p:cNvSpPr/>
              <p:nvPr/>
            </p:nvSpPr>
            <p:spPr>
              <a:xfrm>
                <a:off x="12373783"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8" name="object 15">
                <a:extLst>
                  <a:ext uri="{FF2B5EF4-FFF2-40B4-BE49-F238E27FC236}">
                    <a16:creationId xmlns:a16="http://schemas.microsoft.com/office/drawing/2014/main" id="{94E58660-1F7E-76D2-D8B0-BC53A5C0F896}"/>
                  </a:ext>
                </a:extLst>
              </p:cNvPr>
              <p:cNvSpPr/>
              <p:nvPr/>
            </p:nvSpPr>
            <p:spPr>
              <a:xfrm>
                <a:off x="1281313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9" name="object 16">
                <a:extLst>
                  <a:ext uri="{FF2B5EF4-FFF2-40B4-BE49-F238E27FC236}">
                    <a16:creationId xmlns:a16="http://schemas.microsoft.com/office/drawing/2014/main" id="{77F9C661-A8E7-6FCC-69E1-A7DE798E2069}"/>
                  </a:ext>
                </a:extLst>
              </p:cNvPr>
              <p:cNvSpPr/>
              <p:nvPr/>
            </p:nvSpPr>
            <p:spPr>
              <a:xfrm>
                <a:off x="1293794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1" name="object 17">
              <a:extLst>
                <a:ext uri="{FF2B5EF4-FFF2-40B4-BE49-F238E27FC236}">
                  <a16:creationId xmlns:a16="http://schemas.microsoft.com/office/drawing/2014/main" id="{66FD8D39-CA1A-4CA6-B2BD-259014E8124A}"/>
                </a:ext>
              </a:extLst>
            </p:cNvPr>
            <p:cNvGrpSpPr/>
            <p:nvPr/>
          </p:nvGrpSpPr>
          <p:grpSpPr>
            <a:xfrm>
              <a:off x="15470400" y="858863"/>
              <a:ext cx="1551305" cy="1180465"/>
              <a:chOff x="15470400" y="858863"/>
              <a:chExt cx="1551305" cy="1180465"/>
            </a:xfrm>
          </p:grpSpPr>
          <p:sp>
            <p:nvSpPr>
              <p:cNvPr id="24" name="object 18">
                <a:extLst>
                  <a:ext uri="{FF2B5EF4-FFF2-40B4-BE49-F238E27FC236}">
                    <a16:creationId xmlns:a16="http://schemas.microsoft.com/office/drawing/2014/main" id="{C9BF9351-9832-9820-395F-5EF5878E8629}"/>
                  </a:ext>
                </a:extLst>
              </p:cNvPr>
              <p:cNvSpPr/>
              <p:nvPr/>
            </p:nvSpPr>
            <p:spPr>
              <a:xfrm>
                <a:off x="15470400"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5" name="object 19">
                <a:extLst>
                  <a:ext uri="{FF2B5EF4-FFF2-40B4-BE49-F238E27FC236}">
                    <a16:creationId xmlns:a16="http://schemas.microsoft.com/office/drawing/2014/main" id="{433A95E3-8FD7-79A7-0153-35D74CDB630C}"/>
                  </a:ext>
                </a:extLst>
              </p:cNvPr>
              <p:cNvSpPr/>
              <p:nvPr/>
            </p:nvSpPr>
            <p:spPr>
              <a:xfrm>
                <a:off x="1590974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6" name="object 20">
                <a:extLst>
                  <a:ext uri="{FF2B5EF4-FFF2-40B4-BE49-F238E27FC236}">
                    <a16:creationId xmlns:a16="http://schemas.microsoft.com/office/drawing/2014/main" id="{1F53CE58-B169-6D7F-B586-AEB71BFCA07A}"/>
                  </a:ext>
                </a:extLst>
              </p:cNvPr>
              <p:cNvSpPr/>
              <p:nvPr/>
            </p:nvSpPr>
            <p:spPr>
              <a:xfrm>
                <a:off x="1603455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2" name="object 21">
              <a:extLst>
                <a:ext uri="{FF2B5EF4-FFF2-40B4-BE49-F238E27FC236}">
                  <a16:creationId xmlns:a16="http://schemas.microsoft.com/office/drawing/2014/main" id="{25FF1144-6A06-DB63-61E0-A3365D711F53}"/>
                </a:ext>
              </a:extLst>
            </p:cNvPr>
            <p:cNvGrpSpPr/>
            <p:nvPr/>
          </p:nvGrpSpPr>
          <p:grpSpPr>
            <a:xfrm>
              <a:off x="18567015" y="858863"/>
              <a:ext cx="1537970" cy="1180465"/>
              <a:chOff x="18567015" y="858863"/>
              <a:chExt cx="1537970" cy="1180465"/>
            </a:xfrm>
          </p:grpSpPr>
          <p:sp>
            <p:nvSpPr>
              <p:cNvPr id="21" name="object 22">
                <a:extLst>
                  <a:ext uri="{FF2B5EF4-FFF2-40B4-BE49-F238E27FC236}">
                    <a16:creationId xmlns:a16="http://schemas.microsoft.com/office/drawing/2014/main" id="{CD2CC9F2-E830-8F7E-E25E-FD67EDDC92DF}"/>
                  </a:ext>
                </a:extLst>
              </p:cNvPr>
              <p:cNvSpPr/>
              <p:nvPr/>
            </p:nvSpPr>
            <p:spPr>
              <a:xfrm>
                <a:off x="18567015" y="858863"/>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2" name="object 23">
                <a:extLst>
                  <a:ext uri="{FF2B5EF4-FFF2-40B4-BE49-F238E27FC236}">
                    <a16:creationId xmlns:a16="http://schemas.microsoft.com/office/drawing/2014/main" id="{CA74CA9B-114F-2888-651A-460A5C440303}"/>
                  </a:ext>
                </a:extLst>
              </p:cNvPr>
              <p:cNvSpPr/>
              <p:nvPr/>
            </p:nvSpPr>
            <p:spPr>
              <a:xfrm>
                <a:off x="1900635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3" name="object 24">
                <a:extLst>
                  <a:ext uri="{FF2B5EF4-FFF2-40B4-BE49-F238E27FC236}">
                    <a16:creationId xmlns:a16="http://schemas.microsoft.com/office/drawing/2014/main" id="{59EE99DB-8C5B-71C9-7853-D959726BF47B}"/>
                  </a:ext>
                </a:extLst>
              </p:cNvPr>
              <p:cNvSpPr/>
              <p:nvPr/>
            </p:nvSpPr>
            <p:spPr>
              <a:xfrm>
                <a:off x="19131167"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3" name="object 25">
              <a:extLst>
                <a:ext uri="{FF2B5EF4-FFF2-40B4-BE49-F238E27FC236}">
                  <a16:creationId xmlns:a16="http://schemas.microsoft.com/office/drawing/2014/main" id="{EF489F01-F588-AC56-D853-86603284988A}"/>
                </a:ext>
              </a:extLst>
            </p:cNvPr>
            <p:cNvGrpSpPr/>
            <p:nvPr/>
          </p:nvGrpSpPr>
          <p:grpSpPr>
            <a:xfrm>
              <a:off x="707" y="858863"/>
              <a:ext cx="1537970" cy="1180465"/>
              <a:chOff x="707" y="858863"/>
              <a:chExt cx="1537970" cy="1180465"/>
            </a:xfrm>
          </p:grpSpPr>
          <p:sp>
            <p:nvSpPr>
              <p:cNvPr id="18" name="object 26">
                <a:extLst>
                  <a:ext uri="{FF2B5EF4-FFF2-40B4-BE49-F238E27FC236}">
                    <a16:creationId xmlns:a16="http://schemas.microsoft.com/office/drawing/2014/main" id="{2C617B22-F245-CC55-C0AC-A88EE844536C}"/>
                  </a:ext>
                </a:extLst>
              </p:cNvPr>
              <p:cNvSpPr/>
              <p:nvPr/>
            </p:nvSpPr>
            <p:spPr>
              <a:xfrm>
                <a:off x="707" y="858863"/>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9" name="object 27">
                <a:extLst>
                  <a:ext uri="{FF2B5EF4-FFF2-40B4-BE49-F238E27FC236}">
                    <a16:creationId xmlns:a16="http://schemas.microsoft.com/office/drawing/2014/main" id="{F0DAF90B-7DFA-E4A4-E124-5E08DB14722D}"/>
                  </a:ext>
                </a:extLst>
              </p:cNvPr>
              <p:cNvSpPr/>
              <p:nvPr/>
            </p:nvSpPr>
            <p:spPr>
              <a:xfrm>
                <a:off x="426695" y="1187718"/>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0" name="object 28">
                <a:extLst>
                  <a:ext uri="{FF2B5EF4-FFF2-40B4-BE49-F238E27FC236}">
                    <a16:creationId xmlns:a16="http://schemas.microsoft.com/office/drawing/2014/main" id="{31F01B2C-C3CC-E114-9E42-3E90EF75B8C3}"/>
                  </a:ext>
                </a:extLst>
              </p:cNvPr>
              <p:cNvSpPr/>
              <p:nvPr/>
            </p:nvSpPr>
            <p:spPr>
              <a:xfrm>
                <a:off x="551507"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4" name="object 29">
              <a:extLst>
                <a:ext uri="{FF2B5EF4-FFF2-40B4-BE49-F238E27FC236}">
                  <a16:creationId xmlns:a16="http://schemas.microsoft.com/office/drawing/2014/main" id="{2CB11D1D-9770-4CED-827A-CC2758B046FF}"/>
                </a:ext>
              </a:extLst>
            </p:cNvPr>
            <p:cNvGrpSpPr/>
            <p:nvPr/>
          </p:nvGrpSpPr>
          <p:grpSpPr>
            <a:xfrm>
              <a:off x="9277181" y="858863"/>
              <a:ext cx="1551305" cy="1180465"/>
              <a:chOff x="9277181" y="858863"/>
              <a:chExt cx="1551305" cy="1180465"/>
            </a:xfrm>
          </p:grpSpPr>
          <p:sp>
            <p:nvSpPr>
              <p:cNvPr id="15" name="object 30">
                <a:extLst>
                  <a:ext uri="{FF2B5EF4-FFF2-40B4-BE49-F238E27FC236}">
                    <a16:creationId xmlns:a16="http://schemas.microsoft.com/office/drawing/2014/main" id="{5EAC5195-84DA-1A7E-11EF-53226C567E63}"/>
                  </a:ext>
                </a:extLst>
              </p:cNvPr>
              <p:cNvSpPr/>
              <p:nvPr/>
            </p:nvSpPr>
            <p:spPr>
              <a:xfrm>
                <a:off x="9277181"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6" name="object 31">
                <a:extLst>
                  <a:ext uri="{FF2B5EF4-FFF2-40B4-BE49-F238E27FC236}">
                    <a16:creationId xmlns:a16="http://schemas.microsoft.com/office/drawing/2014/main" id="{2356A2B0-86FF-0A56-83DA-91010329705F}"/>
                  </a:ext>
                </a:extLst>
              </p:cNvPr>
              <p:cNvSpPr/>
              <p:nvPr/>
            </p:nvSpPr>
            <p:spPr>
              <a:xfrm>
                <a:off x="971652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7" name="object 32">
                <a:extLst>
                  <a:ext uri="{FF2B5EF4-FFF2-40B4-BE49-F238E27FC236}">
                    <a16:creationId xmlns:a16="http://schemas.microsoft.com/office/drawing/2014/main" id="{D49CD0D1-EF54-5E45-D430-0FCF93E9AC07}"/>
                  </a:ext>
                </a:extLst>
              </p:cNvPr>
              <p:cNvSpPr/>
              <p:nvPr/>
            </p:nvSpPr>
            <p:spPr>
              <a:xfrm>
                <a:off x="9841338"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defPPr>
                  <a:defRPr kern="0"/>
                </a:defPPr>
              </a:lstStyle>
              <a:p>
                <a:pPr algn="l" defTabSz="914357" rtl="0"/>
                <a:endParaRPr sz="1801">
                  <a:latin typeface="Calibri"/>
                  <a:ea typeface="+mn-ea"/>
                  <a:cs typeface="+mn-cs"/>
                </a:endParaRPr>
              </a:p>
            </p:txBody>
          </p:sp>
        </p:grpSp>
      </p:grpSp>
      <p:graphicFrame>
        <p:nvGraphicFramePr>
          <p:cNvPr id="5" name="Diagram 4">
            <a:extLst>
              <a:ext uri="{FF2B5EF4-FFF2-40B4-BE49-F238E27FC236}">
                <a16:creationId xmlns:a16="http://schemas.microsoft.com/office/drawing/2014/main" id="{F0370AA6-0F4E-6B50-FAA4-83A4032D3A1E}"/>
              </a:ext>
            </a:extLst>
          </p:cNvPr>
          <p:cNvGraphicFramePr/>
          <p:nvPr/>
        </p:nvGraphicFramePr>
        <p:xfrm>
          <a:off x="761601" y="4067174"/>
          <a:ext cx="8304721" cy="6383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31">
            <a:extLst>
              <a:ext uri="{FF2B5EF4-FFF2-40B4-BE49-F238E27FC236}">
                <a16:creationId xmlns:a16="http://schemas.microsoft.com/office/drawing/2014/main" id="{D3FA5FD3-CC3C-B0CB-3E52-119FB2B03FC0}"/>
              </a:ext>
            </a:extLst>
          </p:cNvPr>
          <p:cNvSpPr txBox="1"/>
          <p:nvPr/>
        </p:nvSpPr>
        <p:spPr>
          <a:xfrm>
            <a:off x="9775251" y="3256056"/>
            <a:ext cx="9559391" cy="7456208"/>
          </a:xfrm>
          <a:prstGeom prst="rect">
            <a:avLst/>
          </a:prstGeom>
          <a:noFill/>
        </p:spPr>
        <p:txBody>
          <a:bodyPr wrap="square" lIns="91440" tIns="45720" rIns="91440" bIns="45720" rtlCol="0" anchor="t">
            <a:spAutoFit/>
          </a:bodyPr>
          <a:lstStyle>
            <a:defPPr>
              <a:defRPr kern="0"/>
            </a:defPPr>
          </a:lstStyle>
          <a:p>
            <a:pPr marL="565150" indent="-565150" algn="l" defTabSz="1507846" rtl="0">
              <a:buFont typeface="+mj-lt"/>
              <a:buAutoNum type="arabicPeriod"/>
            </a:pPr>
            <a:r>
              <a:rPr lang="en-US" sz="2968" kern="1200">
                <a:solidFill>
                  <a:prstClr val="black"/>
                </a:solidFill>
                <a:latin typeface="Aptos" panose="02110004020202020204"/>
                <a:ea typeface="+mn-ea"/>
                <a:cs typeface="+mn-cs"/>
              </a:rPr>
              <a:t>Referrals </a:t>
            </a:r>
            <a:endParaRPr lang="en-US">
              <a:ea typeface="+mn-ea"/>
              <a:cs typeface="+mn-cs"/>
            </a:endParaRPr>
          </a:p>
          <a:p>
            <a:pPr marL="1224915" lvl="1" indent="-471170" algn="l" defTabSz="1507846" rtl="0">
              <a:buFont typeface="Arial" panose="020B0604020202020204" pitchFamily="34" charset="0"/>
              <a:buChar char="•"/>
            </a:pPr>
            <a:r>
              <a:rPr lang="en-US" sz="2950" kern="1200">
                <a:solidFill>
                  <a:prstClr val="black"/>
                </a:solidFill>
                <a:latin typeface="Aptos" panose="02110004020202020204"/>
                <a:ea typeface="+mn-ea"/>
                <a:cs typeface="+mn-cs"/>
              </a:rPr>
              <a:t>Received via admissions phone, email, provider or family referral</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Transport</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Urban clients transported by Axiom Care</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Nation clients transported by NEMT partners</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Clinical Assessments</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Completed at Axiom Care’s 24/7 Ocotillo Campus </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Level of Care</a:t>
            </a:r>
          </a:p>
          <a:p>
            <a:pPr marL="1224915" lvl="1" indent="-471170" algn="l" defTabSz="1507846" rtl="0">
              <a:buFont typeface="Arial" panose="020B0604020202020204" pitchFamily="34" charset="0"/>
              <a:buChar char="•"/>
            </a:pPr>
            <a:r>
              <a:rPr lang="en-US" sz="2950" kern="1200">
                <a:solidFill>
                  <a:prstClr val="black"/>
                </a:solidFill>
                <a:latin typeface="Aptos" panose="02110004020202020204"/>
                <a:ea typeface="+mn-ea"/>
                <a:cs typeface="+mn-cs"/>
              </a:rPr>
              <a:t>Detox/ Observation (if necessary) or </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Direct Admission to YHC residential</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 Admission to YHC</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Members transported to YHC to begin treatment </a:t>
            </a:r>
          </a:p>
          <a:p>
            <a:pPr marL="2073288" lvl="2" indent="-565442" algn="l" defTabSz="1507846" rtl="0">
              <a:buFont typeface="+mj-lt"/>
              <a:buAutoNum type="arabicPeriod"/>
            </a:pPr>
            <a:endParaRPr lang="en-US" sz="2968" kern="1200">
              <a:solidFill>
                <a:prstClr val="black"/>
              </a:solidFill>
              <a:latin typeface="Aptos" panose="02110004020202020204"/>
              <a:ea typeface="+mn-ea"/>
              <a:cs typeface="+mn-cs"/>
            </a:endParaRPr>
          </a:p>
          <a:p>
            <a:pPr marL="565442" indent="-565442" algn="l" defTabSz="1507846" rtl="0">
              <a:buFont typeface="+mj-lt"/>
              <a:buAutoNum type="arabicPeriod"/>
            </a:pPr>
            <a:endParaRPr lang="en-US" sz="2968" kern="1200">
              <a:solidFill>
                <a:prstClr val="black"/>
              </a:solidFill>
              <a:latin typeface="Aptos" panose="02110004020202020204"/>
              <a:ea typeface="+mn-ea"/>
              <a:cs typeface="+mn-cs"/>
            </a:endParaRPr>
          </a:p>
        </p:txBody>
      </p:sp>
      <p:sp>
        <p:nvSpPr>
          <p:cNvPr id="7" name="Rectangle 6">
            <a:extLst>
              <a:ext uri="{FF2B5EF4-FFF2-40B4-BE49-F238E27FC236}">
                <a16:creationId xmlns:a16="http://schemas.microsoft.com/office/drawing/2014/main" id="{B83DE3A9-82C0-2F0E-02C4-D955C3C811E0}"/>
              </a:ext>
            </a:extLst>
          </p:cNvPr>
          <p:cNvSpPr/>
          <p:nvPr/>
        </p:nvSpPr>
        <p:spPr>
          <a:xfrm>
            <a:off x="2074497" y="2773922"/>
            <a:ext cx="5961504" cy="964334"/>
          </a:xfrm>
          <a:prstGeom prst="rect">
            <a:avLst/>
          </a:prstGeom>
          <a:noFill/>
        </p:spPr>
        <p:txBody>
          <a:bodyPr wrap="none" lIns="150781" tIns="75390" rIns="150781" bIns="75390">
            <a:spAutoFit/>
          </a:bodyPr>
          <a:lstStyle>
            <a:defPPr>
              <a:defRPr kern="0"/>
            </a:defPPr>
          </a:lstStyle>
          <a:p>
            <a:pPr algn="ctr" defTabSz="1507846" rtl="0"/>
            <a:r>
              <a:rPr lang="en-US" sz="5277" b="1" kern="1200">
                <a:ln w="0"/>
                <a:solidFill>
                  <a:prstClr val="black"/>
                </a:solidFill>
                <a:effectLst>
                  <a:outerShdw blurRad="50800" dist="38100" dir="5400000" algn="t" rotWithShape="0">
                    <a:prstClr val="black">
                      <a:alpha val="40000"/>
                    </a:prstClr>
                  </a:outerShdw>
                </a:effectLst>
                <a:latin typeface="Aptos" panose="02110004020202020204"/>
                <a:ea typeface="+mn-ea"/>
                <a:cs typeface="+mn-cs"/>
              </a:rPr>
              <a:t>Patient Flow Chart</a:t>
            </a:r>
          </a:p>
        </p:txBody>
      </p:sp>
      <p:grpSp>
        <p:nvGrpSpPr>
          <p:cNvPr id="47" name="Group 46">
            <a:extLst>
              <a:ext uri="{FF2B5EF4-FFF2-40B4-BE49-F238E27FC236}">
                <a16:creationId xmlns:a16="http://schemas.microsoft.com/office/drawing/2014/main" id="{51295955-6D4F-6DED-AC97-860036162D96}"/>
              </a:ext>
            </a:extLst>
          </p:cNvPr>
          <p:cNvGrpSpPr/>
          <p:nvPr/>
        </p:nvGrpSpPr>
        <p:grpSpPr>
          <a:xfrm>
            <a:off x="707" y="858863"/>
            <a:ext cx="20122498" cy="1141114"/>
            <a:chOff x="707" y="858863"/>
            <a:chExt cx="20104278" cy="1180465"/>
          </a:xfrm>
        </p:grpSpPr>
        <p:grpSp>
          <p:nvGrpSpPr>
            <p:cNvPr id="51" name="object 5">
              <a:extLst>
                <a:ext uri="{FF2B5EF4-FFF2-40B4-BE49-F238E27FC236}">
                  <a16:creationId xmlns:a16="http://schemas.microsoft.com/office/drawing/2014/main" id="{11119C98-4386-5A26-6FA6-AB9EFBC8C70B}"/>
                </a:ext>
              </a:extLst>
            </p:cNvPr>
            <p:cNvGrpSpPr/>
            <p:nvPr/>
          </p:nvGrpSpPr>
          <p:grpSpPr>
            <a:xfrm>
              <a:off x="3083962" y="858863"/>
              <a:ext cx="1551305" cy="1180465"/>
              <a:chOff x="3083962" y="858863"/>
              <a:chExt cx="1551305" cy="1180465"/>
            </a:xfrm>
          </p:grpSpPr>
          <p:sp>
            <p:nvSpPr>
              <p:cNvPr id="76" name="object 6">
                <a:extLst>
                  <a:ext uri="{FF2B5EF4-FFF2-40B4-BE49-F238E27FC236}">
                    <a16:creationId xmlns:a16="http://schemas.microsoft.com/office/drawing/2014/main" id="{D6D7DBF0-C156-3497-3365-E48450BF960B}"/>
                  </a:ext>
                </a:extLst>
              </p:cNvPr>
              <p:cNvSpPr/>
              <p:nvPr/>
            </p:nvSpPr>
            <p:spPr>
              <a:xfrm>
                <a:off x="3083962"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7" name="object 7">
                <a:extLst>
                  <a:ext uri="{FF2B5EF4-FFF2-40B4-BE49-F238E27FC236}">
                    <a16:creationId xmlns:a16="http://schemas.microsoft.com/office/drawing/2014/main" id="{5414F295-1A94-CB20-9EE0-81A1E882FA16}"/>
                  </a:ext>
                </a:extLst>
              </p:cNvPr>
              <p:cNvSpPr/>
              <p:nvPr/>
            </p:nvSpPr>
            <p:spPr>
              <a:xfrm>
                <a:off x="352330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8" name="object 8">
                <a:extLst>
                  <a:ext uri="{FF2B5EF4-FFF2-40B4-BE49-F238E27FC236}">
                    <a16:creationId xmlns:a16="http://schemas.microsoft.com/office/drawing/2014/main" id="{CB55EB4E-39BE-22E7-C038-9C02787AF16F}"/>
                  </a:ext>
                </a:extLst>
              </p:cNvPr>
              <p:cNvSpPr/>
              <p:nvPr/>
            </p:nvSpPr>
            <p:spPr>
              <a:xfrm>
                <a:off x="364811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2" name="object 9">
              <a:extLst>
                <a:ext uri="{FF2B5EF4-FFF2-40B4-BE49-F238E27FC236}">
                  <a16:creationId xmlns:a16="http://schemas.microsoft.com/office/drawing/2014/main" id="{2C4E2321-525F-8FF6-867F-60A21D84AC2F}"/>
                </a:ext>
              </a:extLst>
            </p:cNvPr>
            <p:cNvGrpSpPr/>
            <p:nvPr/>
          </p:nvGrpSpPr>
          <p:grpSpPr>
            <a:xfrm>
              <a:off x="6180565" y="858863"/>
              <a:ext cx="1551305" cy="1180465"/>
              <a:chOff x="6180565" y="858863"/>
              <a:chExt cx="1551305" cy="1180465"/>
            </a:xfrm>
          </p:grpSpPr>
          <p:sp>
            <p:nvSpPr>
              <p:cNvPr id="73" name="object 10">
                <a:extLst>
                  <a:ext uri="{FF2B5EF4-FFF2-40B4-BE49-F238E27FC236}">
                    <a16:creationId xmlns:a16="http://schemas.microsoft.com/office/drawing/2014/main" id="{965CEC37-447A-6D79-0CA4-21782E32762C}"/>
                  </a:ext>
                </a:extLst>
              </p:cNvPr>
              <p:cNvSpPr/>
              <p:nvPr/>
            </p:nvSpPr>
            <p:spPr>
              <a:xfrm>
                <a:off x="6180565"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4" name="object 11">
                <a:extLst>
                  <a:ext uri="{FF2B5EF4-FFF2-40B4-BE49-F238E27FC236}">
                    <a16:creationId xmlns:a16="http://schemas.microsoft.com/office/drawing/2014/main" id="{6BAA549E-AAC2-E0DD-E74B-02AE2AE25725}"/>
                  </a:ext>
                </a:extLst>
              </p:cNvPr>
              <p:cNvSpPr/>
              <p:nvPr/>
            </p:nvSpPr>
            <p:spPr>
              <a:xfrm>
                <a:off x="6619913"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5" name="object 12">
                <a:extLst>
                  <a:ext uri="{FF2B5EF4-FFF2-40B4-BE49-F238E27FC236}">
                    <a16:creationId xmlns:a16="http://schemas.microsoft.com/office/drawing/2014/main" id="{3B9D8CF1-5CD1-BE6A-5C8A-BC27F5704CB7}"/>
                  </a:ext>
                </a:extLst>
              </p:cNvPr>
              <p:cNvSpPr/>
              <p:nvPr/>
            </p:nvSpPr>
            <p:spPr>
              <a:xfrm>
                <a:off x="674472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3" name="object 13">
              <a:extLst>
                <a:ext uri="{FF2B5EF4-FFF2-40B4-BE49-F238E27FC236}">
                  <a16:creationId xmlns:a16="http://schemas.microsoft.com/office/drawing/2014/main" id="{8127A1EC-979B-55D1-50F8-CD93AFA62B51}"/>
                </a:ext>
              </a:extLst>
            </p:cNvPr>
            <p:cNvGrpSpPr/>
            <p:nvPr/>
          </p:nvGrpSpPr>
          <p:grpSpPr>
            <a:xfrm>
              <a:off x="12373783" y="858863"/>
              <a:ext cx="1551305" cy="1180465"/>
              <a:chOff x="12373783" y="858863"/>
              <a:chExt cx="1551305" cy="1180465"/>
            </a:xfrm>
          </p:grpSpPr>
          <p:sp>
            <p:nvSpPr>
              <p:cNvPr id="70" name="object 14">
                <a:extLst>
                  <a:ext uri="{FF2B5EF4-FFF2-40B4-BE49-F238E27FC236}">
                    <a16:creationId xmlns:a16="http://schemas.microsoft.com/office/drawing/2014/main" id="{E303C991-675D-5E73-AB26-F9C7ED343996}"/>
                  </a:ext>
                </a:extLst>
              </p:cNvPr>
              <p:cNvSpPr/>
              <p:nvPr/>
            </p:nvSpPr>
            <p:spPr>
              <a:xfrm>
                <a:off x="12373783"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1" name="object 15">
                <a:extLst>
                  <a:ext uri="{FF2B5EF4-FFF2-40B4-BE49-F238E27FC236}">
                    <a16:creationId xmlns:a16="http://schemas.microsoft.com/office/drawing/2014/main" id="{7AFE309C-95F9-4738-BF66-85F09C9F68A6}"/>
                  </a:ext>
                </a:extLst>
              </p:cNvPr>
              <p:cNvSpPr/>
              <p:nvPr/>
            </p:nvSpPr>
            <p:spPr>
              <a:xfrm>
                <a:off x="1281313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72" name="object 16">
                <a:extLst>
                  <a:ext uri="{FF2B5EF4-FFF2-40B4-BE49-F238E27FC236}">
                    <a16:creationId xmlns:a16="http://schemas.microsoft.com/office/drawing/2014/main" id="{135A69CD-B589-4E8C-97B8-8DD79C7EC55A}"/>
                  </a:ext>
                </a:extLst>
              </p:cNvPr>
              <p:cNvSpPr/>
              <p:nvPr/>
            </p:nvSpPr>
            <p:spPr>
              <a:xfrm>
                <a:off x="1293794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4" name="object 17">
              <a:extLst>
                <a:ext uri="{FF2B5EF4-FFF2-40B4-BE49-F238E27FC236}">
                  <a16:creationId xmlns:a16="http://schemas.microsoft.com/office/drawing/2014/main" id="{C34EC8CF-3412-DFDD-369E-17DBB6457E18}"/>
                </a:ext>
              </a:extLst>
            </p:cNvPr>
            <p:cNvGrpSpPr/>
            <p:nvPr/>
          </p:nvGrpSpPr>
          <p:grpSpPr>
            <a:xfrm>
              <a:off x="15470400" y="858863"/>
              <a:ext cx="1551305" cy="1180465"/>
              <a:chOff x="15470400" y="858863"/>
              <a:chExt cx="1551305" cy="1180465"/>
            </a:xfrm>
          </p:grpSpPr>
          <p:sp>
            <p:nvSpPr>
              <p:cNvPr id="67" name="object 18">
                <a:extLst>
                  <a:ext uri="{FF2B5EF4-FFF2-40B4-BE49-F238E27FC236}">
                    <a16:creationId xmlns:a16="http://schemas.microsoft.com/office/drawing/2014/main" id="{0DEF847D-70AA-C772-6E61-260AB8A3F14B}"/>
                  </a:ext>
                </a:extLst>
              </p:cNvPr>
              <p:cNvSpPr/>
              <p:nvPr/>
            </p:nvSpPr>
            <p:spPr>
              <a:xfrm>
                <a:off x="15470400"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8" name="object 19">
                <a:extLst>
                  <a:ext uri="{FF2B5EF4-FFF2-40B4-BE49-F238E27FC236}">
                    <a16:creationId xmlns:a16="http://schemas.microsoft.com/office/drawing/2014/main" id="{DBC1849C-BB09-9CA7-2583-FE134A039A95}"/>
                  </a:ext>
                </a:extLst>
              </p:cNvPr>
              <p:cNvSpPr/>
              <p:nvPr/>
            </p:nvSpPr>
            <p:spPr>
              <a:xfrm>
                <a:off x="1590974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9" name="object 20">
                <a:extLst>
                  <a:ext uri="{FF2B5EF4-FFF2-40B4-BE49-F238E27FC236}">
                    <a16:creationId xmlns:a16="http://schemas.microsoft.com/office/drawing/2014/main" id="{6CCB352A-2C30-7B60-1149-EF936C63F0AB}"/>
                  </a:ext>
                </a:extLst>
              </p:cNvPr>
              <p:cNvSpPr/>
              <p:nvPr/>
            </p:nvSpPr>
            <p:spPr>
              <a:xfrm>
                <a:off x="1603455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5" name="object 21">
              <a:extLst>
                <a:ext uri="{FF2B5EF4-FFF2-40B4-BE49-F238E27FC236}">
                  <a16:creationId xmlns:a16="http://schemas.microsoft.com/office/drawing/2014/main" id="{B47347CE-AC01-13FB-0085-B7CB63AA200F}"/>
                </a:ext>
              </a:extLst>
            </p:cNvPr>
            <p:cNvGrpSpPr/>
            <p:nvPr/>
          </p:nvGrpSpPr>
          <p:grpSpPr>
            <a:xfrm>
              <a:off x="18567015" y="858863"/>
              <a:ext cx="1537970" cy="1180465"/>
              <a:chOff x="18567015" y="858863"/>
              <a:chExt cx="1537970" cy="1180465"/>
            </a:xfrm>
          </p:grpSpPr>
          <p:sp>
            <p:nvSpPr>
              <p:cNvPr id="64" name="object 22">
                <a:extLst>
                  <a:ext uri="{FF2B5EF4-FFF2-40B4-BE49-F238E27FC236}">
                    <a16:creationId xmlns:a16="http://schemas.microsoft.com/office/drawing/2014/main" id="{DF944F17-A415-2B16-8BD0-392707AA49E8}"/>
                  </a:ext>
                </a:extLst>
              </p:cNvPr>
              <p:cNvSpPr/>
              <p:nvPr/>
            </p:nvSpPr>
            <p:spPr>
              <a:xfrm>
                <a:off x="18567015" y="858863"/>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5" name="object 23">
                <a:extLst>
                  <a:ext uri="{FF2B5EF4-FFF2-40B4-BE49-F238E27FC236}">
                    <a16:creationId xmlns:a16="http://schemas.microsoft.com/office/drawing/2014/main" id="{E494D8F2-7DFD-E164-8878-614190645452}"/>
                  </a:ext>
                </a:extLst>
              </p:cNvPr>
              <p:cNvSpPr/>
              <p:nvPr/>
            </p:nvSpPr>
            <p:spPr>
              <a:xfrm>
                <a:off x="1900635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6" name="object 24">
                <a:extLst>
                  <a:ext uri="{FF2B5EF4-FFF2-40B4-BE49-F238E27FC236}">
                    <a16:creationId xmlns:a16="http://schemas.microsoft.com/office/drawing/2014/main" id="{80176F9F-D2E3-07DA-BB62-D151B564764E}"/>
                  </a:ext>
                </a:extLst>
              </p:cNvPr>
              <p:cNvSpPr/>
              <p:nvPr/>
            </p:nvSpPr>
            <p:spPr>
              <a:xfrm>
                <a:off x="19131167"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6" name="object 25">
              <a:extLst>
                <a:ext uri="{FF2B5EF4-FFF2-40B4-BE49-F238E27FC236}">
                  <a16:creationId xmlns:a16="http://schemas.microsoft.com/office/drawing/2014/main" id="{EFF363C4-E2C7-8826-E236-B8E3F3106451}"/>
                </a:ext>
              </a:extLst>
            </p:cNvPr>
            <p:cNvGrpSpPr/>
            <p:nvPr/>
          </p:nvGrpSpPr>
          <p:grpSpPr>
            <a:xfrm>
              <a:off x="707" y="858863"/>
              <a:ext cx="1537970" cy="1180465"/>
              <a:chOff x="707" y="858863"/>
              <a:chExt cx="1537970" cy="1180465"/>
            </a:xfrm>
          </p:grpSpPr>
          <p:sp>
            <p:nvSpPr>
              <p:cNvPr id="61" name="object 26">
                <a:extLst>
                  <a:ext uri="{FF2B5EF4-FFF2-40B4-BE49-F238E27FC236}">
                    <a16:creationId xmlns:a16="http://schemas.microsoft.com/office/drawing/2014/main" id="{8ECB2FB1-E15D-D1D6-93E2-88240B36B6AC}"/>
                  </a:ext>
                </a:extLst>
              </p:cNvPr>
              <p:cNvSpPr/>
              <p:nvPr/>
            </p:nvSpPr>
            <p:spPr>
              <a:xfrm>
                <a:off x="707" y="858863"/>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2" name="object 27">
                <a:extLst>
                  <a:ext uri="{FF2B5EF4-FFF2-40B4-BE49-F238E27FC236}">
                    <a16:creationId xmlns:a16="http://schemas.microsoft.com/office/drawing/2014/main" id="{4CEF46CC-F325-9509-96C6-460A51FEB1F4}"/>
                  </a:ext>
                </a:extLst>
              </p:cNvPr>
              <p:cNvSpPr/>
              <p:nvPr/>
            </p:nvSpPr>
            <p:spPr>
              <a:xfrm>
                <a:off x="426695" y="1187718"/>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3" name="object 28">
                <a:extLst>
                  <a:ext uri="{FF2B5EF4-FFF2-40B4-BE49-F238E27FC236}">
                    <a16:creationId xmlns:a16="http://schemas.microsoft.com/office/drawing/2014/main" id="{05966861-3EEF-A5EF-18A4-9AF733A692C6}"/>
                  </a:ext>
                </a:extLst>
              </p:cNvPr>
              <p:cNvSpPr/>
              <p:nvPr/>
            </p:nvSpPr>
            <p:spPr>
              <a:xfrm>
                <a:off x="551507"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57" name="object 29">
              <a:extLst>
                <a:ext uri="{FF2B5EF4-FFF2-40B4-BE49-F238E27FC236}">
                  <a16:creationId xmlns:a16="http://schemas.microsoft.com/office/drawing/2014/main" id="{B3543821-FF61-BDD2-5ACC-24BE1BC7249A}"/>
                </a:ext>
              </a:extLst>
            </p:cNvPr>
            <p:cNvGrpSpPr/>
            <p:nvPr/>
          </p:nvGrpSpPr>
          <p:grpSpPr>
            <a:xfrm>
              <a:off x="9277181" y="858863"/>
              <a:ext cx="1551305" cy="1180465"/>
              <a:chOff x="9277181" y="858863"/>
              <a:chExt cx="1551305" cy="1180465"/>
            </a:xfrm>
          </p:grpSpPr>
          <p:sp>
            <p:nvSpPr>
              <p:cNvPr id="58" name="object 30">
                <a:extLst>
                  <a:ext uri="{FF2B5EF4-FFF2-40B4-BE49-F238E27FC236}">
                    <a16:creationId xmlns:a16="http://schemas.microsoft.com/office/drawing/2014/main" id="{FB06C33E-893A-82FE-BEFE-79D86C60BF90}"/>
                  </a:ext>
                </a:extLst>
              </p:cNvPr>
              <p:cNvSpPr/>
              <p:nvPr/>
            </p:nvSpPr>
            <p:spPr>
              <a:xfrm>
                <a:off x="9277181"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59" name="object 31">
                <a:extLst>
                  <a:ext uri="{FF2B5EF4-FFF2-40B4-BE49-F238E27FC236}">
                    <a16:creationId xmlns:a16="http://schemas.microsoft.com/office/drawing/2014/main" id="{20EE0CC9-3316-0ABB-74B4-EC58CA534DC3}"/>
                  </a:ext>
                </a:extLst>
              </p:cNvPr>
              <p:cNvSpPr/>
              <p:nvPr/>
            </p:nvSpPr>
            <p:spPr>
              <a:xfrm>
                <a:off x="971652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60" name="object 32">
                <a:extLst>
                  <a:ext uri="{FF2B5EF4-FFF2-40B4-BE49-F238E27FC236}">
                    <a16:creationId xmlns:a16="http://schemas.microsoft.com/office/drawing/2014/main" id="{55A3D5CF-ADE4-77CB-2510-BB68ED88D6C1}"/>
                  </a:ext>
                </a:extLst>
              </p:cNvPr>
              <p:cNvSpPr/>
              <p:nvPr/>
            </p:nvSpPr>
            <p:spPr>
              <a:xfrm>
                <a:off x="9841338"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defPPr>
                  <a:defRPr kern="0"/>
                </a:defPPr>
              </a:lstStyle>
              <a:p>
                <a:pPr algn="l" defTabSz="914357" rtl="0"/>
                <a:endParaRPr sz="1801">
                  <a:latin typeface="Calibri"/>
                  <a:ea typeface="+mn-ea"/>
                  <a:cs typeface="+mn-cs"/>
                </a:endParaRPr>
              </a:p>
            </p:txBody>
          </p:sp>
        </p:grpSp>
      </p:grpSp>
      <p:graphicFrame>
        <p:nvGraphicFramePr>
          <p:cNvPr id="48" name="Diagram 47">
            <a:extLst>
              <a:ext uri="{FF2B5EF4-FFF2-40B4-BE49-F238E27FC236}">
                <a16:creationId xmlns:a16="http://schemas.microsoft.com/office/drawing/2014/main" id="{9ED62B76-4C11-32C5-E94F-386F77C89932}"/>
              </a:ext>
            </a:extLst>
          </p:cNvPr>
          <p:cNvGraphicFramePr/>
          <p:nvPr/>
        </p:nvGraphicFramePr>
        <p:xfrm>
          <a:off x="761601" y="4067174"/>
          <a:ext cx="8304721" cy="63833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9" name="TextBox 31">
            <a:extLst>
              <a:ext uri="{FF2B5EF4-FFF2-40B4-BE49-F238E27FC236}">
                <a16:creationId xmlns:a16="http://schemas.microsoft.com/office/drawing/2014/main" id="{386482D3-B0F0-EF50-9D29-6E3B8CC0F80B}"/>
              </a:ext>
            </a:extLst>
          </p:cNvPr>
          <p:cNvSpPr txBox="1"/>
          <p:nvPr/>
        </p:nvSpPr>
        <p:spPr>
          <a:xfrm>
            <a:off x="9775251" y="3256056"/>
            <a:ext cx="9559391" cy="7456208"/>
          </a:xfrm>
          <a:prstGeom prst="rect">
            <a:avLst/>
          </a:prstGeom>
          <a:noFill/>
        </p:spPr>
        <p:txBody>
          <a:bodyPr wrap="square" lIns="91440" tIns="45720" rIns="91440" bIns="45720" rtlCol="0" anchor="t">
            <a:spAutoFit/>
          </a:bodyPr>
          <a:lstStyle>
            <a:defPPr>
              <a:defRPr kern="0"/>
            </a:defPPr>
          </a:lstStyle>
          <a:p>
            <a:pPr marL="565150" indent="-565150" algn="l" defTabSz="1507846" rtl="0">
              <a:buFont typeface="+mj-lt"/>
              <a:buAutoNum type="arabicPeriod"/>
            </a:pPr>
            <a:r>
              <a:rPr lang="en-US" sz="2968" kern="1200">
                <a:solidFill>
                  <a:prstClr val="black"/>
                </a:solidFill>
                <a:latin typeface="Aptos" panose="02110004020202020204"/>
                <a:ea typeface="+mn-ea"/>
                <a:cs typeface="+mn-cs"/>
              </a:rPr>
              <a:t>Referrals </a:t>
            </a:r>
            <a:endParaRPr lang="en-US">
              <a:ea typeface="+mn-ea"/>
              <a:cs typeface="+mn-cs"/>
            </a:endParaRPr>
          </a:p>
          <a:p>
            <a:pPr marL="1224915" lvl="1" indent="-471170" algn="l" defTabSz="1507846" rtl="0">
              <a:buFont typeface="Arial" panose="020B0604020202020204" pitchFamily="34" charset="0"/>
              <a:buChar char="•"/>
            </a:pPr>
            <a:r>
              <a:rPr lang="en-US" sz="2950" kern="1200">
                <a:solidFill>
                  <a:prstClr val="black"/>
                </a:solidFill>
                <a:latin typeface="Aptos" panose="02110004020202020204"/>
                <a:ea typeface="+mn-ea"/>
                <a:cs typeface="+mn-cs"/>
              </a:rPr>
              <a:t>Received via admissions phone, email, provider or family referral</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Transport</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Urban clients transported by Axiom Care</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Nation clients transported by NEMT partners</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Clinical Assessments</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Completed at Axiom Care’s 24/7 Ocotillo Campus </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Level of Care</a:t>
            </a:r>
          </a:p>
          <a:p>
            <a:pPr marL="1224915" lvl="1" indent="-471170" algn="l" defTabSz="1507846" rtl="0">
              <a:buFont typeface="Arial" panose="020B0604020202020204" pitchFamily="34" charset="0"/>
              <a:buChar char="•"/>
            </a:pPr>
            <a:r>
              <a:rPr lang="en-US" sz="2950" kern="1200">
                <a:solidFill>
                  <a:prstClr val="black"/>
                </a:solidFill>
                <a:latin typeface="Aptos" panose="02110004020202020204"/>
                <a:ea typeface="+mn-ea"/>
                <a:cs typeface="+mn-cs"/>
              </a:rPr>
              <a:t>Detox/ Observation (if necessary) or </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Direct Admission to YHC residential</a:t>
            </a:r>
          </a:p>
          <a:p>
            <a:pPr marL="565150" indent="-565150" algn="l" defTabSz="1507846" rtl="0">
              <a:spcBef>
                <a:spcPts val="989"/>
              </a:spcBef>
              <a:buFont typeface="+mj-lt"/>
              <a:buAutoNum type="arabicPeriod"/>
            </a:pPr>
            <a:r>
              <a:rPr lang="en-US" sz="2968" kern="1200">
                <a:solidFill>
                  <a:prstClr val="black"/>
                </a:solidFill>
                <a:latin typeface="Aptos" panose="02110004020202020204"/>
                <a:ea typeface="+mn-ea"/>
                <a:cs typeface="+mn-cs"/>
              </a:rPr>
              <a:t> Admission to YHC</a:t>
            </a:r>
          </a:p>
          <a:p>
            <a:pPr marL="1224915" lvl="1" indent="-471170" algn="l" defTabSz="1507846" rtl="0">
              <a:buFont typeface="Arial" panose="020B0604020202020204" pitchFamily="34" charset="0"/>
              <a:buChar char="•"/>
            </a:pPr>
            <a:r>
              <a:rPr lang="en-US" sz="2968" kern="1200">
                <a:solidFill>
                  <a:prstClr val="black"/>
                </a:solidFill>
                <a:latin typeface="Aptos" panose="02110004020202020204"/>
                <a:ea typeface="+mn-ea"/>
                <a:cs typeface="+mn-cs"/>
              </a:rPr>
              <a:t>Members transported to YHC to begin treatment </a:t>
            </a:r>
          </a:p>
          <a:p>
            <a:pPr marL="2073288" lvl="2" indent="-565442" algn="l" defTabSz="1507846" rtl="0">
              <a:buFont typeface="+mj-lt"/>
              <a:buAutoNum type="arabicPeriod"/>
            </a:pPr>
            <a:endParaRPr lang="en-US" sz="2968" kern="1200">
              <a:solidFill>
                <a:prstClr val="black"/>
              </a:solidFill>
              <a:latin typeface="Aptos" panose="02110004020202020204"/>
              <a:ea typeface="+mn-ea"/>
              <a:cs typeface="+mn-cs"/>
            </a:endParaRPr>
          </a:p>
          <a:p>
            <a:pPr marL="565442" indent="-565442" algn="l" defTabSz="1507846" rtl="0">
              <a:buFont typeface="+mj-lt"/>
              <a:buAutoNum type="arabicPeriod"/>
            </a:pPr>
            <a:endParaRPr lang="en-US" sz="2968" kern="1200">
              <a:solidFill>
                <a:prstClr val="black"/>
              </a:solidFill>
              <a:latin typeface="Aptos" panose="02110004020202020204"/>
              <a:ea typeface="+mn-ea"/>
              <a:cs typeface="+mn-cs"/>
            </a:endParaRPr>
          </a:p>
        </p:txBody>
      </p:sp>
      <p:sp>
        <p:nvSpPr>
          <p:cNvPr id="50" name="Rectangle 49">
            <a:extLst>
              <a:ext uri="{FF2B5EF4-FFF2-40B4-BE49-F238E27FC236}">
                <a16:creationId xmlns:a16="http://schemas.microsoft.com/office/drawing/2014/main" id="{09025199-3F02-8ADB-0C18-A47383DA76F3}"/>
              </a:ext>
            </a:extLst>
          </p:cNvPr>
          <p:cNvSpPr/>
          <p:nvPr/>
        </p:nvSpPr>
        <p:spPr>
          <a:xfrm>
            <a:off x="2074497" y="2773922"/>
            <a:ext cx="5961504" cy="964334"/>
          </a:xfrm>
          <a:prstGeom prst="rect">
            <a:avLst/>
          </a:prstGeom>
          <a:noFill/>
        </p:spPr>
        <p:txBody>
          <a:bodyPr wrap="none" lIns="150781" tIns="75390" rIns="150781" bIns="75390">
            <a:spAutoFit/>
          </a:bodyPr>
          <a:lstStyle>
            <a:defPPr>
              <a:defRPr kern="0"/>
            </a:defPPr>
          </a:lstStyle>
          <a:p>
            <a:pPr algn="ctr" defTabSz="1507846" rtl="0"/>
            <a:r>
              <a:rPr lang="en-US" sz="5277" b="1" kern="1200">
                <a:ln w="0"/>
                <a:solidFill>
                  <a:prstClr val="black"/>
                </a:solidFill>
                <a:effectLst>
                  <a:outerShdw blurRad="50800" dist="38100" dir="5400000" algn="t" rotWithShape="0">
                    <a:prstClr val="black">
                      <a:alpha val="40000"/>
                    </a:prstClr>
                  </a:outerShdw>
                </a:effectLst>
                <a:latin typeface="Aptos" panose="02110004020202020204"/>
                <a:ea typeface="+mn-ea"/>
                <a:cs typeface="+mn-cs"/>
              </a:rPr>
              <a:t>Patient Flow Chart</a:t>
            </a:r>
          </a:p>
        </p:txBody>
      </p:sp>
    </p:spTree>
    <p:extLst>
      <p:ext uri="{BB962C8B-B14F-4D97-AF65-F5344CB8AC3E}">
        <p14:creationId xmlns:p14="http://schemas.microsoft.com/office/powerpoint/2010/main" val="3463861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5E12AEA-8A2A-48BB-5317-F2B9DB8BDF9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992C436-D53F-45EC-5D18-17C12C72964A}"/>
              </a:ext>
            </a:extLst>
          </p:cNvPr>
          <p:cNvSpPr/>
          <p:nvPr/>
        </p:nvSpPr>
        <p:spPr>
          <a:xfrm>
            <a:off x="1195793" y="2255518"/>
            <a:ext cx="17458775" cy="8541622"/>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5B7F0AC-E2CE-2D15-E272-BE1D3433BD32}"/>
              </a:ext>
            </a:extLst>
          </p:cNvPr>
          <p:cNvSpPr txBox="1"/>
          <p:nvPr/>
        </p:nvSpPr>
        <p:spPr>
          <a:xfrm>
            <a:off x="1809659" y="2538933"/>
            <a:ext cx="16224857" cy="78175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03708B"/>
                </a:solidFill>
                <a:latin typeface="Arial"/>
                <a:cs typeface="Arial"/>
              </a:rPr>
              <a:t>RECOVERY BEGINS TODAY: WHAT TO EXPECT</a:t>
            </a:r>
          </a:p>
          <a:p>
            <a:pPr algn="l"/>
            <a:endParaRPr lang="en-US">
              <a:solidFill>
                <a:srgbClr val="000000"/>
              </a:solidFill>
              <a:latin typeface="Aptos"/>
            </a:endParaRPr>
          </a:p>
          <a:p>
            <a:pPr algn="l"/>
            <a:r>
              <a:rPr lang="en-US" sz="2400">
                <a:solidFill>
                  <a:srgbClr val="000000"/>
                </a:solidFill>
                <a:latin typeface="Aptos"/>
              </a:rPr>
              <a:t>Taking the first step toward recovery can feel overwhelming, but you're not alone. Axiom Care's compassionate Admissions team is here to guide you every step of the way.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Call us at 928-212-CARE (2273). </a:t>
            </a:r>
            <a:r>
              <a:rPr lang="en-US" sz="2400">
                <a:solidFill>
                  <a:srgbClr val="000000"/>
                </a:solidFill>
                <a:latin typeface="Aptos"/>
              </a:rPr>
              <a:t>We're here to listen.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Complete a brief pre-screening assessment</a:t>
            </a:r>
            <a:r>
              <a:rPr lang="en-US" sz="2400">
                <a:solidFill>
                  <a:srgbClr val="000000"/>
                </a:solidFill>
                <a:latin typeface="Aptos"/>
              </a:rPr>
              <a:t> with one of our experienced Admissions Representatives.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Review your options together.</a:t>
            </a:r>
            <a:r>
              <a:rPr lang="en-US" sz="2400">
                <a:solidFill>
                  <a:srgbClr val="000000"/>
                </a:solidFill>
                <a:latin typeface="Aptos"/>
              </a:rPr>
              <a:t> Based on your assessment, we'll talk through the recommended program and answer any questions.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Get the details.</a:t>
            </a:r>
            <a:r>
              <a:rPr lang="en-US" sz="2400">
                <a:solidFill>
                  <a:srgbClr val="000000"/>
                </a:solidFill>
                <a:latin typeface="Aptos"/>
              </a:rPr>
              <a:t> We'll walk you through what to bring, what to expect, and how to prepare.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How long is the program?</a:t>
            </a:r>
            <a:r>
              <a:rPr lang="en-US" sz="2400">
                <a:solidFill>
                  <a:srgbClr val="000000"/>
                </a:solidFill>
                <a:latin typeface="Aptos"/>
              </a:rPr>
              <a:t> A person's length of stay is determined by the level of care and their progress on their service goals.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Schedule your intake appointment </a:t>
            </a:r>
            <a:r>
              <a:rPr lang="en-US" sz="2400">
                <a:solidFill>
                  <a:srgbClr val="000000"/>
                </a:solidFill>
                <a:latin typeface="Aptos"/>
              </a:rPr>
              <a:t>over the phone at a time that works for you. </a:t>
            </a:r>
          </a:p>
          <a:p>
            <a:pPr algn="l"/>
            <a:endParaRPr lang="en-US" sz="2400">
              <a:solidFill>
                <a:srgbClr val="000000"/>
              </a:solidFill>
              <a:latin typeface="Aptos"/>
            </a:endParaRPr>
          </a:p>
          <a:p>
            <a:pPr marL="342900" indent="-342900" algn="l">
              <a:buFont typeface="Arial"/>
              <a:buChar char="•"/>
            </a:pPr>
            <a:r>
              <a:rPr lang="en-US" sz="2400" b="1">
                <a:solidFill>
                  <a:srgbClr val="000000"/>
                </a:solidFill>
                <a:latin typeface="Aptos"/>
              </a:rPr>
              <a:t>Need a ride? We can arrange transportation.</a:t>
            </a:r>
            <a:r>
              <a:rPr lang="en-US" sz="2400">
                <a:solidFill>
                  <a:srgbClr val="000000"/>
                </a:solidFill>
                <a:latin typeface="Aptos"/>
              </a:rPr>
              <a:t> We will pick up the client and take them to our Apache Junction site for observation. Once completed, clients can be placed into detox if needed or they can be transferred to YHC. </a:t>
            </a:r>
          </a:p>
        </p:txBody>
      </p:sp>
      <p:grpSp>
        <p:nvGrpSpPr>
          <p:cNvPr id="52" name="Group 51">
            <a:extLst>
              <a:ext uri="{FF2B5EF4-FFF2-40B4-BE49-F238E27FC236}">
                <a16:creationId xmlns:a16="http://schemas.microsoft.com/office/drawing/2014/main" id="{A5621EBE-2315-A3E1-BD2A-F89BD9FA3F17}"/>
              </a:ext>
            </a:extLst>
          </p:cNvPr>
          <p:cNvGrpSpPr/>
          <p:nvPr/>
        </p:nvGrpSpPr>
        <p:grpSpPr>
          <a:xfrm>
            <a:off x="19633" y="858525"/>
            <a:ext cx="20065013" cy="1062660"/>
            <a:chOff x="0" y="858525"/>
            <a:chExt cx="20104278" cy="1180465"/>
          </a:xfrm>
        </p:grpSpPr>
        <p:grpSp>
          <p:nvGrpSpPr>
            <p:cNvPr id="24" name="object 5">
              <a:extLst>
                <a:ext uri="{FF2B5EF4-FFF2-40B4-BE49-F238E27FC236}">
                  <a16:creationId xmlns:a16="http://schemas.microsoft.com/office/drawing/2014/main" id="{E96BB417-2AF3-F2F6-4E7C-DDA83B8BDB7F}"/>
                </a:ext>
              </a:extLst>
            </p:cNvPr>
            <p:cNvGrpSpPr/>
            <p:nvPr/>
          </p:nvGrpSpPr>
          <p:grpSpPr>
            <a:xfrm>
              <a:off x="3083255" y="858525"/>
              <a:ext cx="1551305" cy="1180465"/>
              <a:chOff x="3083255" y="858525"/>
              <a:chExt cx="1551305" cy="1180465"/>
            </a:xfrm>
          </p:grpSpPr>
          <p:sp>
            <p:nvSpPr>
              <p:cNvPr id="49" name="object 6">
                <a:extLst>
                  <a:ext uri="{FF2B5EF4-FFF2-40B4-BE49-F238E27FC236}">
                    <a16:creationId xmlns:a16="http://schemas.microsoft.com/office/drawing/2014/main" id="{4531FF57-1229-634C-1E4A-F54EB6131F30}"/>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50" name="object 7">
                <a:extLst>
                  <a:ext uri="{FF2B5EF4-FFF2-40B4-BE49-F238E27FC236}">
                    <a16:creationId xmlns:a16="http://schemas.microsoft.com/office/drawing/2014/main" id="{055A206B-B80B-5731-CD4C-460501E2F252}"/>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51" name="object 8">
                <a:extLst>
                  <a:ext uri="{FF2B5EF4-FFF2-40B4-BE49-F238E27FC236}">
                    <a16:creationId xmlns:a16="http://schemas.microsoft.com/office/drawing/2014/main" id="{B0BF2758-63CB-CBCC-8023-B1B93B4B7EF4}"/>
                  </a:ext>
                </a:extLst>
              </p:cNvPr>
              <p:cNvSpPr/>
              <p:nvPr/>
            </p:nvSpPr>
            <p:spPr>
              <a:xfrm>
                <a:off x="3952174" y="168567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9">
              <a:extLst>
                <a:ext uri="{FF2B5EF4-FFF2-40B4-BE49-F238E27FC236}">
                  <a16:creationId xmlns:a16="http://schemas.microsoft.com/office/drawing/2014/main" id="{3E329168-8CED-6502-501F-5DF573A3A872}"/>
                </a:ext>
              </a:extLst>
            </p:cNvPr>
            <p:cNvGrpSpPr/>
            <p:nvPr/>
          </p:nvGrpSpPr>
          <p:grpSpPr>
            <a:xfrm>
              <a:off x="6179858" y="858525"/>
              <a:ext cx="1551305" cy="1180465"/>
              <a:chOff x="6179858" y="858525"/>
              <a:chExt cx="1551305" cy="1180465"/>
            </a:xfrm>
          </p:grpSpPr>
          <p:sp>
            <p:nvSpPr>
              <p:cNvPr id="46" name="object 10">
                <a:extLst>
                  <a:ext uri="{FF2B5EF4-FFF2-40B4-BE49-F238E27FC236}">
                    <a16:creationId xmlns:a16="http://schemas.microsoft.com/office/drawing/2014/main" id="{CFF19CC3-A218-F7B6-43B3-67815A3712A0}"/>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47" name="object 11">
                <a:extLst>
                  <a:ext uri="{FF2B5EF4-FFF2-40B4-BE49-F238E27FC236}">
                    <a16:creationId xmlns:a16="http://schemas.microsoft.com/office/drawing/2014/main" id="{186568E2-DADF-39DB-8A79-E26BD6B3E5C6}"/>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48" name="object 12">
                <a:extLst>
                  <a:ext uri="{FF2B5EF4-FFF2-40B4-BE49-F238E27FC236}">
                    <a16:creationId xmlns:a16="http://schemas.microsoft.com/office/drawing/2014/main" id="{5F26C20B-4848-6A20-F59D-DA606CBFAD1C}"/>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6" name="object 13">
              <a:extLst>
                <a:ext uri="{FF2B5EF4-FFF2-40B4-BE49-F238E27FC236}">
                  <a16:creationId xmlns:a16="http://schemas.microsoft.com/office/drawing/2014/main" id="{634FDCD8-088A-F7E9-C73C-0CF372BB0494}"/>
                </a:ext>
              </a:extLst>
            </p:cNvPr>
            <p:cNvGrpSpPr/>
            <p:nvPr/>
          </p:nvGrpSpPr>
          <p:grpSpPr>
            <a:xfrm>
              <a:off x="12373076" y="858525"/>
              <a:ext cx="1551305" cy="1180465"/>
              <a:chOff x="12373076" y="858525"/>
              <a:chExt cx="1551305" cy="1180465"/>
            </a:xfrm>
          </p:grpSpPr>
          <p:sp>
            <p:nvSpPr>
              <p:cNvPr id="43" name="object 14">
                <a:extLst>
                  <a:ext uri="{FF2B5EF4-FFF2-40B4-BE49-F238E27FC236}">
                    <a16:creationId xmlns:a16="http://schemas.microsoft.com/office/drawing/2014/main" id="{3EABB678-8D5B-01B2-CDDD-EDEC65EA014A}"/>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44" name="object 15">
                <a:extLst>
                  <a:ext uri="{FF2B5EF4-FFF2-40B4-BE49-F238E27FC236}">
                    <a16:creationId xmlns:a16="http://schemas.microsoft.com/office/drawing/2014/main" id="{28AC9BA4-09F9-731E-DA6B-8797C06F681D}"/>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45" name="object 16">
                <a:extLst>
                  <a:ext uri="{FF2B5EF4-FFF2-40B4-BE49-F238E27FC236}">
                    <a16:creationId xmlns:a16="http://schemas.microsoft.com/office/drawing/2014/main" id="{5314FBBC-9AD2-673A-9A09-5FE6A891113C}"/>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7" name="object 17">
              <a:extLst>
                <a:ext uri="{FF2B5EF4-FFF2-40B4-BE49-F238E27FC236}">
                  <a16:creationId xmlns:a16="http://schemas.microsoft.com/office/drawing/2014/main" id="{EF05DA51-B76E-1C78-1815-D92F6431779B}"/>
                </a:ext>
              </a:extLst>
            </p:cNvPr>
            <p:cNvGrpSpPr/>
            <p:nvPr/>
          </p:nvGrpSpPr>
          <p:grpSpPr>
            <a:xfrm>
              <a:off x="15469693" y="858525"/>
              <a:ext cx="1551305" cy="1180465"/>
              <a:chOff x="15469693" y="858525"/>
              <a:chExt cx="1551305" cy="1180465"/>
            </a:xfrm>
          </p:grpSpPr>
          <p:sp>
            <p:nvSpPr>
              <p:cNvPr id="40" name="object 18">
                <a:extLst>
                  <a:ext uri="{FF2B5EF4-FFF2-40B4-BE49-F238E27FC236}">
                    <a16:creationId xmlns:a16="http://schemas.microsoft.com/office/drawing/2014/main" id="{ED4CD102-60E2-B73B-EC02-1273AB240118}"/>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41" name="object 19">
                <a:extLst>
                  <a:ext uri="{FF2B5EF4-FFF2-40B4-BE49-F238E27FC236}">
                    <a16:creationId xmlns:a16="http://schemas.microsoft.com/office/drawing/2014/main" id="{CE1154B2-E852-627B-DD63-52F97BC115B6}"/>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42" name="object 20">
                <a:extLst>
                  <a:ext uri="{FF2B5EF4-FFF2-40B4-BE49-F238E27FC236}">
                    <a16:creationId xmlns:a16="http://schemas.microsoft.com/office/drawing/2014/main" id="{70C096D7-0895-2146-C7C8-D07CFFB4497F}"/>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8" name="object 21">
              <a:extLst>
                <a:ext uri="{FF2B5EF4-FFF2-40B4-BE49-F238E27FC236}">
                  <a16:creationId xmlns:a16="http://schemas.microsoft.com/office/drawing/2014/main" id="{2CEDA1F0-974A-34EB-E434-1F5BC6E31BE6}"/>
                </a:ext>
              </a:extLst>
            </p:cNvPr>
            <p:cNvGrpSpPr/>
            <p:nvPr/>
          </p:nvGrpSpPr>
          <p:grpSpPr>
            <a:xfrm>
              <a:off x="18566308" y="858525"/>
              <a:ext cx="1537970" cy="1180465"/>
              <a:chOff x="18566308" y="858525"/>
              <a:chExt cx="1537970" cy="1180465"/>
            </a:xfrm>
          </p:grpSpPr>
          <p:sp>
            <p:nvSpPr>
              <p:cNvPr id="37" name="object 22">
                <a:extLst>
                  <a:ext uri="{FF2B5EF4-FFF2-40B4-BE49-F238E27FC236}">
                    <a16:creationId xmlns:a16="http://schemas.microsoft.com/office/drawing/2014/main" id="{A97CE6C8-3B80-C047-4505-5862C8062072}"/>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38" name="object 23">
                <a:extLst>
                  <a:ext uri="{FF2B5EF4-FFF2-40B4-BE49-F238E27FC236}">
                    <a16:creationId xmlns:a16="http://schemas.microsoft.com/office/drawing/2014/main" id="{D2AB1A5B-6F8B-742F-9C36-B41F32405323}"/>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9" name="object 24">
                <a:extLst>
                  <a:ext uri="{FF2B5EF4-FFF2-40B4-BE49-F238E27FC236}">
                    <a16:creationId xmlns:a16="http://schemas.microsoft.com/office/drawing/2014/main" id="{D25C53C1-00BA-F644-7C56-6A324C0C5313}"/>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5">
              <a:extLst>
                <a:ext uri="{FF2B5EF4-FFF2-40B4-BE49-F238E27FC236}">
                  <a16:creationId xmlns:a16="http://schemas.microsoft.com/office/drawing/2014/main" id="{991214CA-2E92-31B1-F3BC-C88973264D14}"/>
                </a:ext>
              </a:extLst>
            </p:cNvPr>
            <p:cNvGrpSpPr/>
            <p:nvPr/>
          </p:nvGrpSpPr>
          <p:grpSpPr>
            <a:xfrm>
              <a:off x="0" y="858525"/>
              <a:ext cx="1537970" cy="1180465"/>
              <a:chOff x="0" y="858525"/>
              <a:chExt cx="1537970" cy="1180465"/>
            </a:xfrm>
          </p:grpSpPr>
          <p:sp>
            <p:nvSpPr>
              <p:cNvPr id="34" name="object 26">
                <a:extLst>
                  <a:ext uri="{FF2B5EF4-FFF2-40B4-BE49-F238E27FC236}">
                    <a16:creationId xmlns:a16="http://schemas.microsoft.com/office/drawing/2014/main" id="{DB2BCDB2-43E0-098A-7B05-74C9D828CDA3}"/>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35" name="object 27">
                <a:extLst>
                  <a:ext uri="{FF2B5EF4-FFF2-40B4-BE49-F238E27FC236}">
                    <a16:creationId xmlns:a16="http://schemas.microsoft.com/office/drawing/2014/main" id="{5B01604B-440A-E4B6-E4F9-9535CA3CCB90}"/>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6" name="object 28">
                <a:extLst>
                  <a:ext uri="{FF2B5EF4-FFF2-40B4-BE49-F238E27FC236}">
                    <a16:creationId xmlns:a16="http://schemas.microsoft.com/office/drawing/2014/main" id="{8B11A1CB-8C84-FB54-AD89-73B1120F5CC7}"/>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30" name="object 29">
              <a:extLst>
                <a:ext uri="{FF2B5EF4-FFF2-40B4-BE49-F238E27FC236}">
                  <a16:creationId xmlns:a16="http://schemas.microsoft.com/office/drawing/2014/main" id="{C60E680C-B303-9041-4AF6-67A372BF45A0}"/>
                </a:ext>
              </a:extLst>
            </p:cNvPr>
            <p:cNvGrpSpPr/>
            <p:nvPr/>
          </p:nvGrpSpPr>
          <p:grpSpPr>
            <a:xfrm>
              <a:off x="9276474" y="858525"/>
              <a:ext cx="1551305" cy="1180465"/>
              <a:chOff x="9276474" y="858525"/>
              <a:chExt cx="1551305" cy="1180465"/>
            </a:xfrm>
          </p:grpSpPr>
          <p:sp>
            <p:nvSpPr>
              <p:cNvPr id="31" name="object 30">
                <a:extLst>
                  <a:ext uri="{FF2B5EF4-FFF2-40B4-BE49-F238E27FC236}">
                    <a16:creationId xmlns:a16="http://schemas.microsoft.com/office/drawing/2014/main" id="{4DB9AE1C-D115-5396-08AA-F2D154FB2B18}"/>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2" name="object 31">
                <a:extLst>
                  <a:ext uri="{FF2B5EF4-FFF2-40B4-BE49-F238E27FC236}">
                    <a16:creationId xmlns:a16="http://schemas.microsoft.com/office/drawing/2014/main" id="{758DAB2F-C582-FD3D-0CFF-AB056D410F43}"/>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3" name="object 32">
                <a:extLst>
                  <a:ext uri="{FF2B5EF4-FFF2-40B4-BE49-F238E27FC236}">
                    <a16:creationId xmlns:a16="http://schemas.microsoft.com/office/drawing/2014/main" id="{A649A63F-A05D-E545-EFAB-E93A937A8BD1}"/>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grpSp>
    </p:spTree>
    <p:extLst>
      <p:ext uri="{BB962C8B-B14F-4D97-AF65-F5344CB8AC3E}">
        <p14:creationId xmlns:p14="http://schemas.microsoft.com/office/powerpoint/2010/main" val="139246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3927150-F60E-62D9-9F21-6566C747FE0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9C7D5EF-8F61-943F-AC59-B63DB3EEEC02}"/>
              </a:ext>
            </a:extLst>
          </p:cNvPr>
          <p:cNvSpPr txBox="1">
            <a:spLocks noGrp="1"/>
          </p:cNvSpPr>
          <p:nvPr>
            <p:ph type="title"/>
          </p:nvPr>
        </p:nvSpPr>
        <p:spPr>
          <a:xfrm>
            <a:off x="1670050" y="2367845"/>
            <a:ext cx="9288780" cy="1164589"/>
          </a:xfrm>
          <a:prstGeom prst="rect">
            <a:avLst/>
          </a:prstGeom>
        </p:spPr>
        <p:txBody>
          <a:bodyPr vert="horz" wrap="square" lIns="0" tIns="15240" rIns="0" bIns="0" rtlCol="0">
            <a:spAutoFit/>
          </a:bodyPr>
          <a:lstStyle/>
          <a:p>
            <a:pPr marL="12700">
              <a:lnSpc>
                <a:spcPct val="100000"/>
              </a:lnSpc>
              <a:spcBef>
                <a:spcPts val="120"/>
              </a:spcBef>
            </a:pPr>
            <a:r>
              <a:rPr lang="en-US">
                <a:latin typeface="Aptos" panose="020B0004020202020204" pitchFamily="34" charset="0"/>
              </a:rPr>
              <a:t>Axiom Care </a:t>
            </a:r>
            <a:endParaRPr spc="-25">
              <a:latin typeface="Aptos" panose="020B0004020202020204" pitchFamily="34" charset="0"/>
            </a:endParaRPr>
          </a:p>
        </p:txBody>
      </p:sp>
      <p:sp>
        <p:nvSpPr>
          <p:cNvPr id="4" name="object 4">
            <a:extLst>
              <a:ext uri="{FF2B5EF4-FFF2-40B4-BE49-F238E27FC236}">
                <a16:creationId xmlns:a16="http://schemas.microsoft.com/office/drawing/2014/main" id="{5EB63138-E433-76C7-3D2D-664BBD419993}"/>
              </a:ext>
            </a:extLst>
          </p:cNvPr>
          <p:cNvSpPr txBox="1"/>
          <p:nvPr/>
        </p:nvSpPr>
        <p:spPr>
          <a:xfrm>
            <a:off x="1604928" y="3831444"/>
            <a:ext cx="8816340" cy="7145674"/>
          </a:xfrm>
          <a:prstGeom prst="rect">
            <a:avLst/>
          </a:prstGeom>
        </p:spPr>
        <p:txBody>
          <a:bodyPr vert="horz" wrap="square" lIns="0" tIns="12065" rIns="0" bIns="0" rtlCol="0">
            <a:spAutoFit/>
          </a:bodyPr>
          <a:lstStyle/>
          <a:p>
            <a:pPr marL="12700">
              <a:lnSpc>
                <a:spcPct val="150000"/>
              </a:lnSpc>
            </a:pPr>
            <a:r>
              <a:rPr lang="en-US" sz="2400" b="1" spc="140" dirty="0">
                <a:latin typeface="Aptos" panose="020B0004020202020204" pitchFamily="34" charset="0"/>
                <a:cs typeface="Arial"/>
              </a:rPr>
              <a:t>Founded in 2012</a:t>
            </a:r>
            <a:r>
              <a:rPr lang="en-US" sz="2400" spc="140" dirty="0">
                <a:latin typeface="Aptos" panose="020B0004020202020204" pitchFamily="34" charset="0"/>
                <a:cs typeface="Arial"/>
              </a:rPr>
              <a:t>, Axiom</a:t>
            </a:r>
            <a:r>
              <a:rPr lang="en-US" sz="2400" spc="80" dirty="0">
                <a:latin typeface="Aptos" panose="020B0004020202020204" pitchFamily="34" charset="0"/>
                <a:cs typeface="Arial"/>
              </a:rPr>
              <a:t> </a:t>
            </a:r>
            <a:r>
              <a:rPr lang="en-US" sz="2400" spc="190" dirty="0">
                <a:latin typeface="Aptos" panose="020B0004020202020204" pitchFamily="34" charset="0"/>
                <a:cs typeface="Arial"/>
              </a:rPr>
              <a:t>Care</a:t>
            </a:r>
            <a:r>
              <a:rPr lang="en-US" sz="2400" spc="85" dirty="0">
                <a:latin typeface="Aptos" panose="020B0004020202020204" pitchFamily="34" charset="0"/>
                <a:cs typeface="Arial"/>
              </a:rPr>
              <a:t> </a:t>
            </a:r>
            <a:r>
              <a:rPr lang="en-US" sz="2400" spc="-10" dirty="0">
                <a:latin typeface="Aptos" panose="020B0004020202020204" pitchFamily="34" charset="0"/>
                <a:cs typeface="Arial"/>
              </a:rPr>
              <a:t>is</a:t>
            </a:r>
            <a:r>
              <a:rPr lang="en-US" sz="2400" spc="80" dirty="0">
                <a:latin typeface="Aptos" panose="020B0004020202020204" pitchFamily="34" charset="0"/>
                <a:cs typeface="Arial"/>
              </a:rPr>
              <a:t> </a:t>
            </a:r>
            <a:r>
              <a:rPr lang="en-US" sz="2400" spc="290" dirty="0">
                <a:latin typeface="Aptos" panose="020B0004020202020204" pitchFamily="34" charset="0"/>
                <a:cs typeface="Arial"/>
              </a:rPr>
              <a:t>a</a:t>
            </a:r>
            <a:r>
              <a:rPr lang="en-US" sz="2400" spc="85" dirty="0">
                <a:latin typeface="Aptos" panose="020B0004020202020204" pitchFamily="34" charset="0"/>
                <a:cs typeface="Arial"/>
              </a:rPr>
              <a:t> </a:t>
            </a:r>
            <a:r>
              <a:rPr lang="en-US" sz="2400" spc="135" dirty="0">
                <a:latin typeface="Aptos" panose="020B0004020202020204" pitchFamily="34" charset="0"/>
                <a:cs typeface="Arial"/>
              </a:rPr>
              <a:t>Phoenix-</a:t>
            </a:r>
            <a:r>
              <a:rPr lang="en-US" sz="2400" spc="140" dirty="0">
                <a:latin typeface="Aptos" panose="020B0004020202020204" pitchFamily="34" charset="0"/>
                <a:cs typeface="Arial"/>
              </a:rPr>
              <a:t>based provider of substance use treatment and recovery housing.</a:t>
            </a:r>
            <a:endParaRPr lang="en-US" sz="2400" dirty="0">
              <a:latin typeface="Aptos" panose="020B0004020202020204" pitchFamily="34" charset="0"/>
              <a:cs typeface="Arial"/>
            </a:endParaRPr>
          </a:p>
          <a:p>
            <a:pPr>
              <a:lnSpc>
                <a:spcPct val="150000"/>
              </a:lnSpc>
            </a:pPr>
            <a:r>
              <a:rPr lang="en-US" sz="2400" spc="229" dirty="0">
                <a:latin typeface="Aptos" panose="020B0004020202020204" pitchFamily="34" charset="0"/>
                <a:cs typeface="Arial"/>
              </a:rPr>
              <a:t>Dedicated</a:t>
            </a:r>
            <a:r>
              <a:rPr lang="en-US" sz="2400" spc="110" dirty="0">
                <a:latin typeface="Aptos" panose="020B0004020202020204" pitchFamily="34" charset="0"/>
                <a:cs typeface="Arial"/>
              </a:rPr>
              <a:t> </a:t>
            </a:r>
            <a:r>
              <a:rPr lang="en-US" sz="2400" spc="200" dirty="0">
                <a:latin typeface="Aptos" panose="020B0004020202020204" pitchFamily="34" charset="0"/>
                <a:cs typeface="Arial"/>
              </a:rPr>
              <a:t>to</a:t>
            </a:r>
            <a:r>
              <a:rPr lang="en-US" sz="2400" spc="125" dirty="0">
                <a:latin typeface="Aptos" panose="020B0004020202020204" pitchFamily="34" charset="0"/>
                <a:cs typeface="Arial"/>
              </a:rPr>
              <a:t> transforming</a:t>
            </a:r>
            <a:r>
              <a:rPr lang="en-US" sz="2400" spc="120" dirty="0">
                <a:latin typeface="Aptos" panose="020B0004020202020204" pitchFamily="34" charset="0"/>
                <a:cs typeface="Arial"/>
              </a:rPr>
              <a:t> </a:t>
            </a:r>
            <a:r>
              <a:rPr lang="en-US" sz="2400" dirty="0">
                <a:latin typeface="Aptos" panose="020B0004020202020204" pitchFamily="34" charset="0"/>
                <a:cs typeface="Arial"/>
              </a:rPr>
              <a:t>lives,</a:t>
            </a:r>
            <a:r>
              <a:rPr lang="en-US" sz="2400" spc="125" dirty="0">
                <a:latin typeface="Aptos" panose="020B0004020202020204" pitchFamily="34" charset="0"/>
                <a:cs typeface="Arial"/>
              </a:rPr>
              <a:t> </a:t>
            </a:r>
            <a:r>
              <a:rPr lang="en-US" sz="2400" spc="140" dirty="0">
                <a:latin typeface="Aptos" panose="020B0004020202020204" pitchFamily="34" charset="0"/>
                <a:cs typeface="Arial"/>
              </a:rPr>
              <a:t>Axiom</a:t>
            </a:r>
            <a:r>
              <a:rPr lang="en-US" sz="2400" spc="120" dirty="0">
                <a:latin typeface="Aptos" panose="020B0004020202020204" pitchFamily="34" charset="0"/>
                <a:cs typeface="Arial"/>
              </a:rPr>
              <a:t> </a:t>
            </a:r>
            <a:r>
              <a:rPr lang="en-US" sz="2400" spc="190" dirty="0">
                <a:latin typeface="Aptos" panose="020B0004020202020204" pitchFamily="34" charset="0"/>
                <a:cs typeface="Arial"/>
              </a:rPr>
              <a:t>Care serves financially vulnerable and justice involved individuals providing a pathway to a brighter life</a:t>
            </a:r>
            <a:r>
              <a:rPr lang="en-US" sz="2400" b="1" spc="190" dirty="0">
                <a:latin typeface="Aptos" panose="020B0004020202020204" pitchFamily="34" charset="0"/>
                <a:cs typeface="Arial"/>
              </a:rPr>
              <a:t>. Axiom Care is led by CEO, Danelle Trottier. </a:t>
            </a:r>
          </a:p>
          <a:p>
            <a:pPr>
              <a:lnSpc>
                <a:spcPct val="150000"/>
              </a:lnSpc>
            </a:pPr>
            <a:endParaRPr lang="en-US" sz="2400" dirty="0"/>
          </a:p>
          <a:p>
            <a:pPr>
              <a:lnSpc>
                <a:spcPct val="150000"/>
              </a:lnSpc>
            </a:pPr>
            <a:r>
              <a:rPr lang="en-US" sz="2400" dirty="0"/>
              <a:t>Axiom Care offers comprehensive services encompassing multiple levels of care, including drug and alcohol </a:t>
            </a:r>
            <a:r>
              <a:rPr lang="en-US" sz="2400" b="1" dirty="0"/>
              <a:t>detoxification, residential treatment, </a:t>
            </a:r>
            <a:r>
              <a:rPr lang="en-US" sz="2400" b="1" dirty="0">
                <a:latin typeface="Aptos" panose="020B0004020202020204" pitchFamily="34" charset="0"/>
              </a:rPr>
              <a:t>intensive</a:t>
            </a:r>
            <a:r>
              <a:rPr lang="en-US" sz="2400" b="1" dirty="0"/>
              <a:t> outpatient treatment, medication assisted treatment, supportive housing, integrated care, and re-entry support</a:t>
            </a:r>
            <a:r>
              <a:rPr lang="en-US" sz="2400" dirty="0"/>
              <a:t>. </a:t>
            </a:r>
          </a:p>
          <a:p>
            <a:pPr>
              <a:lnSpc>
                <a:spcPct val="150000"/>
              </a:lnSpc>
            </a:pPr>
            <a:endParaRPr lang="en-US" sz="2400" dirty="0"/>
          </a:p>
        </p:txBody>
      </p:sp>
      <p:grpSp>
        <p:nvGrpSpPr>
          <p:cNvPr id="2" name="Group 1">
            <a:extLst>
              <a:ext uri="{FF2B5EF4-FFF2-40B4-BE49-F238E27FC236}">
                <a16:creationId xmlns:a16="http://schemas.microsoft.com/office/drawing/2014/main" id="{6CAE0BED-8813-0249-D609-981AD4B621F9}"/>
              </a:ext>
            </a:extLst>
          </p:cNvPr>
          <p:cNvGrpSpPr/>
          <p:nvPr/>
        </p:nvGrpSpPr>
        <p:grpSpPr>
          <a:xfrm>
            <a:off x="0" y="858524"/>
            <a:ext cx="20104280" cy="1180465"/>
            <a:chOff x="0" y="858524"/>
            <a:chExt cx="20104280" cy="1180465"/>
          </a:xfrm>
        </p:grpSpPr>
        <p:grpSp>
          <p:nvGrpSpPr>
            <p:cNvPr id="5" name="object 5">
              <a:extLst>
                <a:ext uri="{FF2B5EF4-FFF2-40B4-BE49-F238E27FC236}">
                  <a16:creationId xmlns:a16="http://schemas.microsoft.com/office/drawing/2014/main" id="{B9897D52-C7D1-2687-A933-0427B2DAEA58}"/>
                </a:ext>
              </a:extLst>
            </p:cNvPr>
            <p:cNvGrpSpPr/>
            <p:nvPr/>
          </p:nvGrpSpPr>
          <p:grpSpPr>
            <a:xfrm>
              <a:off x="3083259" y="858524"/>
              <a:ext cx="1551305" cy="1180465"/>
              <a:chOff x="3083259" y="858524"/>
              <a:chExt cx="1551305" cy="1180465"/>
            </a:xfrm>
          </p:grpSpPr>
          <p:sp>
            <p:nvSpPr>
              <p:cNvPr id="6" name="object 6">
                <a:extLst>
                  <a:ext uri="{FF2B5EF4-FFF2-40B4-BE49-F238E27FC236}">
                    <a16:creationId xmlns:a16="http://schemas.microsoft.com/office/drawing/2014/main" id="{CCA00FB9-10AD-7370-DBEC-B8416FB1CA4A}"/>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3B29A346-697C-7F61-9D4A-C3D83EC021CB}"/>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9A5479E6-A439-B964-1E02-F031232F22D5}"/>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01D60122-F65F-A4AB-31E0-EAD4C9094392}"/>
                </a:ext>
              </a:extLst>
            </p:cNvPr>
            <p:cNvGrpSpPr/>
            <p:nvPr/>
          </p:nvGrpSpPr>
          <p:grpSpPr>
            <a:xfrm>
              <a:off x="6179868" y="858524"/>
              <a:ext cx="1551305" cy="1180465"/>
              <a:chOff x="6179868" y="858524"/>
              <a:chExt cx="1551305" cy="1180465"/>
            </a:xfrm>
          </p:grpSpPr>
          <p:sp>
            <p:nvSpPr>
              <p:cNvPr id="10" name="object 10">
                <a:extLst>
                  <a:ext uri="{FF2B5EF4-FFF2-40B4-BE49-F238E27FC236}">
                    <a16:creationId xmlns:a16="http://schemas.microsoft.com/office/drawing/2014/main" id="{F4030FD4-C24D-DE72-E4B3-8B01C1B54C7C}"/>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ED17A18F-8627-EA5C-3201-FA71B72C7ECB}"/>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D82F1460-72E5-D3E8-06E8-29758A5B4A0F}"/>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6790424C-8F23-3D89-F4CE-BD68048FC833}"/>
                </a:ext>
              </a:extLst>
            </p:cNvPr>
            <p:cNvGrpSpPr/>
            <p:nvPr/>
          </p:nvGrpSpPr>
          <p:grpSpPr>
            <a:xfrm>
              <a:off x="12373088" y="858524"/>
              <a:ext cx="1551305" cy="1180465"/>
              <a:chOff x="12373088" y="858524"/>
              <a:chExt cx="1551305" cy="1180465"/>
            </a:xfrm>
          </p:grpSpPr>
          <p:sp>
            <p:nvSpPr>
              <p:cNvPr id="14" name="object 14">
                <a:extLst>
                  <a:ext uri="{FF2B5EF4-FFF2-40B4-BE49-F238E27FC236}">
                    <a16:creationId xmlns:a16="http://schemas.microsoft.com/office/drawing/2014/main" id="{C168606E-B4DE-EC9A-689C-B91E8A904C05}"/>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1BC85342-E7E9-7E3E-61DC-3B00E0B732BC}"/>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4D745CEA-18B6-8A48-7387-D30542B59150}"/>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11B7B716-4844-4ABF-7CB9-511970527BD3}"/>
                </a:ext>
              </a:extLst>
            </p:cNvPr>
            <p:cNvGrpSpPr/>
            <p:nvPr/>
          </p:nvGrpSpPr>
          <p:grpSpPr>
            <a:xfrm>
              <a:off x="15469699" y="858524"/>
              <a:ext cx="1551305" cy="1180465"/>
              <a:chOff x="15469699" y="858524"/>
              <a:chExt cx="1551305" cy="1180465"/>
            </a:xfrm>
          </p:grpSpPr>
          <p:sp>
            <p:nvSpPr>
              <p:cNvPr id="18" name="object 18">
                <a:extLst>
                  <a:ext uri="{FF2B5EF4-FFF2-40B4-BE49-F238E27FC236}">
                    <a16:creationId xmlns:a16="http://schemas.microsoft.com/office/drawing/2014/main" id="{03F9CCC8-CA4A-EA5D-2807-B3A940D75E39}"/>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EE65CBE9-813B-5304-B847-F7FB6546868E}"/>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4D777148-4737-1CD9-9B78-776DBC392B97}"/>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16A0DCDF-2B10-8241-7ECA-C852376E586A}"/>
                </a:ext>
              </a:extLst>
            </p:cNvPr>
            <p:cNvGrpSpPr/>
            <p:nvPr/>
          </p:nvGrpSpPr>
          <p:grpSpPr>
            <a:xfrm>
              <a:off x="18566310" y="858524"/>
              <a:ext cx="1537970" cy="1180465"/>
              <a:chOff x="18566310" y="858524"/>
              <a:chExt cx="1537970" cy="1180465"/>
            </a:xfrm>
          </p:grpSpPr>
          <p:sp>
            <p:nvSpPr>
              <p:cNvPr id="22" name="object 22">
                <a:extLst>
                  <a:ext uri="{FF2B5EF4-FFF2-40B4-BE49-F238E27FC236}">
                    <a16:creationId xmlns:a16="http://schemas.microsoft.com/office/drawing/2014/main" id="{CF6B2D6A-EEF4-BF86-359E-1567F3C5F517}"/>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9A039C1E-C857-B65B-AC0A-1EEF672BDCA6}"/>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B8410D48-0A19-D458-875D-8341BD3ED16B}"/>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D2BD9318-60B0-71BE-B90C-FC6921DBF868}"/>
                </a:ext>
              </a:extLst>
            </p:cNvPr>
            <p:cNvGrpSpPr/>
            <p:nvPr/>
          </p:nvGrpSpPr>
          <p:grpSpPr>
            <a:xfrm>
              <a:off x="0" y="858524"/>
              <a:ext cx="1537970" cy="1180465"/>
              <a:chOff x="0" y="858524"/>
              <a:chExt cx="1537970" cy="1180465"/>
            </a:xfrm>
          </p:grpSpPr>
          <p:sp>
            <p:nvSpPr>
              <p:cNvPr id="26" name="object 26">
                <a:extLst>
                  <a:ext uri="{FF2B5EF4-FFF2-40B4-BE49-F238E27FC236}">
                    <a16:creationId xmlns:a16="http://schemas.microsoft.com/office/drawing/2014/main" id="{24EE97D5-0AF5-819C-CE97-5348ECF9D3CE}"/>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3F299E23-227B-91AA-0EA3-FBABF1A7FF54}"/>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67B1DD52-639C-3C6D-6B01-A3E247E8B5E9}"/>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00EA151B-64A9-8F61-C9E8-82F97069C08F}"/>
                </a:ext>
              </a:extLst>
            </p:cNvPr>
            <p:cNvGrpSpPr/>
            <p:nvPr/>
          </p:nvGrpSpPr>
          <p:grpSpPr>
            <a:xfrm>
              <a:off x="9276478" y="858524"/>
              <a:ext cx="1551305" cy="1180465"/>
              <a:chOff x="9276478" y="858524"/>
              <a:chExt cx="1551305" cy="1180465"/>
            </a:xfrm>
          </p:grpSpPr>
          <p:sp>
            <p:nvSpPr>
              <p:cNvPr id="30" name="object 30">
                <a:extLst>
                  <a:ext uri="{FF2B5EF4-FFF2-40B4-BE49-F238E27FC236}">
                    <a16:creationId xmlns:a16="http://schemas.microsoft.com/office/drawing/2014/main" id="{F4942492-59B2-FD04-9240-5A981DD7EABA}"/>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DE5FEAB9-B290-8EE2-AB3D-609D570D7E69}"/>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2CF0BAF7-14F4-64EB-C535-85245F57B931}"/>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grpSp>
      <p:pic>
        <p:nvPicPr>
          <p:cNvPr id="34" name="Picture 33" descr="A sign on a stone wall&#10;&#10;AI-generated content may be incorrect.">
            <a:extLst>
              <a:ext uri="{FF2B5EF4-FFF2-40B4-BE49-F238E27FC236}">
                <a16:creationId xmlns:a16="http://schemas.microsoft.com/office/drawing/2014/main" id="{10D1EB6B-11AE-8F3A-3CFE-B8718A1E018D}"/>
              </a:ext>
            </a:extLst>
          </p:cNvPr>
          <p:cNvPicPr>
            <a:picLocks noChangeAspect="1"/>
          </p:cNvPicPr>
          <p:nvPr/>
        </p:nvPicPr>
        <p:blipFill>
          <a:blip r:embed="rId2" cstate="print">
            <a:extLst>
              <a:ext uri="{28A0092B-C50C-407E-A947-70E740481C1C}">
                <a14:useLocalDpi xmlns:a14="http://schemas.microsoft.com/office/drawing/2010/main" val="0"/>
              </a:ext>
            </a:extLst>
          </a:blip>
          <a:srcRect l="24972"/>
          <a:stretch>
            <a:fillRect/>
          </a:stretch>
        </p:blipFill>
        <p:spPr>
          <a:xfrm rot="5400000">
            <a:off x="11651040" y="2996388"/>
            <a:ext cx="6859715" cy="6095295"/>
          </a:xfrm>
          <a:prstGeom prst="rect">
            <a:avLst/>
          </a:prstGeom>
        </p:spPr>
      </p:pic>
    </p:spTree>
    <p:extLst>
      <p:ext uri="{BB962C8B-B14F-4D97-AF65-F5344CB8AC3E}">
        <p14:creationId xmlns:p14="http://schemas.microsoft.com/office/powerpoint/2010/main" val="3824526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1811565" y="4762193"/>
            <a:ext cx="8816340" cy="1056058"/>
          </a:xfrm>
          <a:prstGeom prst="rect">
            <a:avLst/>
          </a:prstGeom>
        </p:spPr>
        <p:txBody>
          <a:bodyPr vert="horz" wrap="square" lIns="0" tIns="12065" rIns="0" bIns="0" rtlCol="0">
            <a:spAutoFit/>
          </a:bodyPr>
          <a:lstStyle/>
          <a:p>
            <a:endParaRPr lang="en-US" sz="2200" spc="190">
              <a:latin typeface="Arial"/>
              <a:cs typeface="Arial"/>
            </a:endParaRPr>
          </a:p>
          <a:p>
            <a:endParaRPr lang="en-US" sz="1800"/>
          </a:p>
          <a:p>
            <a:pPr>
              <a:lnSpc>
                <a:spcPct val="100000"/>
              </a:lnSpc>
              <a:spcBef>
                <a:spcPts val="650"/>
              </a:spcBef>
            </a:pPr>
            <a:endParaRPr sz="2200">
              <a:latin typeface="Century Gothic Navajo"/>
              <a:cs typeface="Century Gothic Navajo"/>
            </a:endParaRPr>
          </a:p>
        </p:txBody>
      </p:sp>
      <p:grpSp>
        <p:nvGrpSpPr>
          <p:cNvPr id="5" name="object 5"/>
          <p:cNvGrpSpPr/>
          <p:nvPr/>
        </p:nvGrpSpPr>
        <p:grpSpPr>
          <a:xfrm>
            <a:off x="3083259" y="858524"/>
            <a:ext cx="1551305" cy="1180465"/>
            <a:chOff x="3083259" y="858524"/>
            <a:chExt cx="1551305" cy="1180465"/>
          </a:xfrm>
        </p:grpSpPr>
        <p:sp>
          <p:nvSpPr>
            <p:cNvPr id="6" name="object 6"/>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p:cNvGrpSpPr/>
          <p:nvPr/>
        </p:nvGrpSpPr>
        <p:grpSpPr>
          <a:xfrm>
            <a:off x="6179868" y="858524"/>
            <a:ext cx="1551305" cy="1180465"/>
            <a:chOff x="6179868" y="858524"/>
            <a:chExt cx="1551305" cy="1180465"/>
          </a:xfrm>
        </p:grpSpPr>
        <p:sp>
          <p:nvSpPr>
            <p:cNvPr id="10" name="object 10"/>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p:cNvGrpSpPr/>
          <p:nvPr/>
        </p:nvGrpSpPr>
        <p:grpSpPr>
          <a:xfrm>
            <a:off x="12373088" y="858524"/>
            <a:ext cx="1551305" cy="1180465"/>
            <a:chOff x="12373088" y="858524"/>
            <a:chExt cx="1551305" cy="1180465"/>
          </a:xfrm>
        </p:grpSpPr>
        <p:sp>
          <p:nvSpPr>
            <p:cNvPr id="14" name="object 14"/>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p:cNvGrpSpPr/>
          <p:nvPr/>
        </p:nvGrpSpPr>
        <p:grpSpPr>
          <a:xfrm>
            <a:off x="15469699" y="858524"/>
            <a:ext cx="1551305" cy="1180465"/>
            <a:chOff x="15469699" y="858524"/>
            <a:chExt cx="1551305" cy="1180465"/>
          </a:xfrm>
        </p:grpSpPr>
        <p:sp>
          <p:nvSpPr>
            <p:cNvPr id="18" name="object 18"/>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p:cNvGrpSpPr/>
          <p:nvPr/>
        </p:nvGrpSpPr>
        <p:grpSpPr>
          <a:xfrm>
            <a:off x="18566310" y="858524"/>
            <a:ext cx="1537970" cy="1180465"/>
            <a:chOff x="18566310" y="858524"/>
            <a:chExt cx="1537970" cy="1180465"/>
          </a:xfrm>
        </p:grpSpPr>
        <p:sp>
          <p:nvSpPr>
            <p:cNvPr id="22" name="object 22"/>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p:cNvGrpSpPr/>
          <p:nvPr/>
        </p:nvGrpSpPr>
        <p:grpSpPr>
          <a:xfrm>
            <a:off x="0" y="858524"/>
            <a:ext cx="1537970" cy="1180465"/>
            <a:chOff x="0" y="858524"/>
            <a:chExt cx="1537970" cy="1180465"/>
          </a:xfrm>
        </p:grpSpPr>
        <p:sp>
          <p:nvSpPr>
            <p:cNvPr id="26" name="object 26"/>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p:cNvGrpSpPr/>
          <p:nvPr/>
        </p:nvGrpSpPr>
        <p:grpSpPr>
          <a:xfrm>
            <a:off x="9276478" y="858524"/>
            <a:ext cx="1551305" cy="1180465"/>
            <a:chOff x="9276478" y="858524"/>
            <a:chExt cx="1551305" cy="1180465"/>
          </a:xfrm>
        </p:grpSpPr>
        <p:sp>
          <p:nvSpPr>
            <p:cNvPr id="30" name="object 30"/>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
        <p:nvSpPr>
          <p:cNvPr id="36" name="TextBox 35">
            <a:extLst>
              <a:ext uri="{FF2B5EF4-FFF2-40B4-BE49-F238E27FC236}">
                <a16:creationId xmlns:a16="http://schemas.microsoft.com/office/drawing/2014/main" id="{70CB7DF8-775C-497F-8B70-F1AB6DB0D30D}"/>
              </a:ext>
            </a:extLst>
          </p:cNvPr>
          <p:cNvSpPr txBox="1"/>
          <p:nvPr/>
        </p:nvSpPr>
        <p:spPr>
          <a:xfrm>
            <a:off x="1095913" y="2404496"/>
            <a:ext cx="8285272" cy="8017579"/>
          </a:xfrm>
          <a:prstGeom prst="rect">
            <a:avLst/>
          </a:prstGeom>
          <a:noFill/>
        </p:spPr>
        <p:txBody>
          <a:bodyPr wrap="square" lIns="91440" tIns="45720" rIns="91440" bIns="45720" anchor="t">
            <a:spAutoFit/>
          </a:bodyPr>
          <a:lstStyle/>
          <a:p>
            <a:r>
              <a:rPr lang="en-US" sz="2400" dirty="0">
                <a:latin typeface="Aptos" panose="020B0004020202020204" pitchFamily="34" charset="0"/>
              </a:rPr>
              <a:t>With a commitment to quality and care, </a:t>
            </a:r>
            <a:r>
              <a:rPr lang="en-US" sz="2400" b="1" dirty="0">
                <a:latin typeface="Aptos" panose="020B0004020202020204" pitchFamily="34" charset="0"/>
              </a:rPr>
              <a:t>Axiom Care serves more than 4,000 Arizonans annually</a:t>
            </a:r>
            <a:r>
              <a:rPr lang="en-US" sz="2400" dirty="0">
                <a:latin typeface="Aptos" panose="020B0004020202020204" pitchFamily="34" charset="0"/>
              </a:rPr>
              <a:t> through our Arizona Department of Health Services (AZDHS) credentialed facilities: </a:t>
            </a:r>
            <a:r>
              <a:rPr lang="en-US" sz="2400" b="1" dirty="0">
                <a:latin typeface="Aptos" panose="020B0004020202020204" pitchFamily="34" charset="0"/>
              </a:rPr>
              <a:t>which include:</a:t>
            </a:r>
          </a:p>
          <a:p>
            <a:pPr>
              <a:lnSpc>
                <a:spcPct val="150000"/>
              </a:lnSpc>
            </a:pPr>
            <a:endParaRPr lang="en-US" sz="1000" b="1" dirty="0">
              <a:latin typeface="Aptos"/>
            </a:endParaRPr>
          </a:p>
          <a:p>
            <a:r>
              <a:rPr lang="en-US" sz="2400" b="1" dirty="0">
                <a:latin typeface="Aptos"/>
              </a:rPr>
              <a:t>Ocotillo Campus of Care - Apache Junction</a:t>
            </a:r>
          </a:p>
          <a:p>
            <a:pPr marL="342900" lvl="1" indent="-342900">
              <a:buFont typeface="Arial" panose="020B0604020202020204" pitchFamily="34" charset="0"/>
              <a:buChar char="•"/>
            </a:pPr>
            <a:r>
              <a:rPr lang="en-US" sz="2400" b="1" dirty="0">
                <a:latin typeface="Aptos"/>
              </a:rPr>
              <a:t>24-chair </a:t>
            </a:r>
            <a:r>
              <a:rPr lang="en-US" sz="2400" dirty="0">
                <a:latin typeface="Aptos"/>
              </a:rPr>
              <a:t>Observation Unit –Immediate SUD stabilization, Medical clearance &amp; Placement</a:t>
            </a:r>
          </a:p>
          <a:p>
            <a:pPr marL="342900" lvl="1" indent="-342900">
              <a:buFont typeface="Arial" panose="020B0604020202020204" pitchFamily="34" charset="0"/>
              <a:buChar char="•"/>
            </a:pPr>
            <a:r>
              <a:rPr lang="en-US" sz="2400" b="1" dirty="0">
                <a:latin typeface="Aptos"/>
              </a:rPr>
              <a:t>27-bed </a:t>
            </a:r>
            <a:r>
              <a:rPr lang="en-US" sz="2400" dirty="0">
                <a:latin typeface="Aptos"/>
              </a:rPr>
              <a:t>Inpatient Detox Center – Medically Supervised </a:t>
            </a:r>
            <a:r>
              <a:rPr lang="en-US" sz="2400" dirty="0" err="1">
                <a:latin typeface="Aptos"/>
              </a:rPr>
              <a:t>Withdrawl</a:t>
            </a:r>
            <a:r>
              <a:rPr lang="en-US" sz="2400" dirty="0">
                <a:latin typeface="Aptos"/>
              </a:rPr>
              <a:t>, 4-7 Days</a:t>
            </a:r>
          </a:p>
          <a:p>
            <a:pPr marL="342900" indent="-342900">
              <a:buFont typeface="Arial" panose="020B0604020202020204" pitchFamily="34" charset="0"/>
              <a:buChar char="•"/>
            </a:pPr>
            <a:r>
              <a:rPr lang="en-US" sz="2400" b="1" dirty="0">
                <a:latin typeface="Aptos"/>
              </a:rPr>
              <a:t>60-bed </a:t>
            </a:r>
            <a:r>
              <a:rPr lang="en-US" sz="2400" dirty="0">
                <a:latin typeface="Aptos"/>
              </a:rPr>
              <a:t>Residential Substance Use Treatment Center</a:t>
            </a:r>
            <a:endParaRPr lang="en-US" dirty="0"/>
          </a:p>
          <a:p>
            <a:pPr lvl="0"/>
            <a:endParaRPr lang="en-US" sz="1000" dirty="0">
              <a:latin typeface="Aptos" panose="020B0004020202020204" pitchFamily="34" charset="0"/>
            </a:endParaRPr>
          </a:p>
          <a:p>
            <a:r>
              <a:rPr lang="en-US" sz="2400" b="1" dirty="0">
                <a:latin typeface="Aptos"/>
              </a:rPr>
              <a:t>John McCain Veterans Center – Victory Place Campus</a:t>
            </a:r>
          </a:p>
          <a:p>
            <a:pPr marL="342900" indent="-342900">
              <a:buFont typeface="Arial" panose="020B0604020202020204" pitchFamily="34" charset="0"/>
              <a:buChar char="•"/>
            </a:pPr>
            <a:r>
              <a:rPr lang="en-US" sz="2400" b="1" dirty="0">
                <a:latin typeface="Aptos"/>
              </a:rPr>
              <a:t>A 60-bed </a:t>
            </a:r>
            <a:r>
              <a:rPr lang="en-US" sz="2400" dirty="0">
                <a:latin typeface="Aptos"/>
              </a:rPr>
              <a:t>transitional housing program.</a:t>
            </a:r>
          </a:p>
          <a:p>
            <a:pPr marL="342900" indent="-342900">
              <a:buFont typeface="Arial" panose="020B0604020202020204" pitchFamily="34" charset="0"/>
              <a:buChar char="•"/>
            </a:pPr>
            <a:r>
              <a:rPr lang="en-US" sz="2400" b="1" dirty="0">
                <a:latin typeface="Aptos"/>
              </a:rPr>
              <a:t>Designed to serve Veterans </a:t>
            </a:r>
            <a:r>
              <a:rPr lang="en-US" sz="2400" dirty="0">
                <a:latin typeface="Aptos"/>
              </a:rPr>
              <a:t>navigating challenges related to substance use disorders, mental health conditions, trauma and homelessness</a:t>
            </a:r>
          </a:p>
          <a:p>
            <a:pPr marL="342900" indent="-342900">
              <a:buFont typeface="Arial" panose="020B0604020202020204" pitchFamily="34" charset="0"/>
              <a:buChar char="•"/>
            </a:pPr>
            <a:r>
              <a:rPr lang="en-US" sz="2400" dirty="0">
                <a:latin typeface="Aptos"/>
              </a:rPr>
              <a:t>Currently serves as </a:t>
            </a:r>
            <a:r>
              <a:rPr lang="en-US" sz="2400" b="1" dirty="0">
                <a:latin typeface="Aptos"/>
              </a:rPr>
              <a:t>step down option for YHC alumni</a:t>
            </a:r>
          </a:p>
          <a:p>
            <a:pPr marL="342900" indent="-342900">
              <a:buFont typeface="Arial" panose="020B0604020202020204" pitchFamily="34" charset="0"/>
              <a:buChar char="•"/>
            </a:pPr>
            <a:endParaRPr lang="en-US" sz="1000" b="1" dirty="0">
              <a:latin typeface="Aptos"/>
            </a:endParaRPr>
          </a:p>
          <a:p>
            <a:r>
              <a:rPr lang="en-US" sz="2400" b="1" dirty="0">
                <a:latin typeface="Aptos"/>
              </a:rPr>
              <a:t>Justice Involved &amp; RCBM (Residential Community Behavior Modification)</a:t>
            </a:r>
          </a:p>
          <a:p>
            <a:pPr marL="342900" indent="-342900">
              <a:buFont typeface="Arial" panose="020B0604020202020204" pitchFamily="34" charset="0"/>
              <a:buChar char="•"/>
            </a:pPr>
            <a:r>
              <a:rPr lang="en-US" sz="2400" dirty="0">
                <a:latin typeface="Aptos"/>
              </a:rPr>
              <a:t>Almeria (Women), Del Sol (Men) &amp; Whitton (24-bed Men)</a:t>
            </a:r>
          </a:p>
          <a:p>
            <a:pPr marL="342900" indent="-342900">
              <a:buFont typeface="Arial" panose="020B0604020202020204" pitchFamily="34" charset="0"/>
              <a:buChar char="•"/>
            </a:pPr>
            <a:r>
              <a:rPr lang="en-US" sz="2400" dirty="0">
                <a:latin typeface="Aptos"/>
              </a:rPr>
              <a:t>Parolees &amp; Court Ordered</a:t>
            </a:r>
            <a:endParaRPr lang="en-US" sz="1800" dirty="0"/>
          </a:p>
        </p:txBody>
      </p:sp>
      <p:pic>
        <p:nvPicPr>
          <p:cNvPr id="1026" name="Picture 2">
            <a:extLst>
              <a:ext uri="{FF2B5EF4-FFF2-40B4-BE49-F238E27FC236}">
                <a16:creationId xmlns:a16="http://schemas.microsoft.com/office/drawing/2014/main" id="{2F368B7E-255C-6381-65AA-D304611AD8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77" t="14957" r="6794" b="6619"/>
          <a:stretch>
            <a:fillRect/>
          </a:stretch>
        </p:blipFill>
        <p:spPr bwMode="auto">
          <a:xfrm>
            <a:off x="10952717" y="6049083"/>
            <a:ext cx="6847872" cy="41540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B2F42B6-6D35-CE18-AAC5-CD29A2BC4E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39" b="16871"/>
          <a:stretch>
            <a:fillRect/>
          </a:stretch>
        </p:blipFill>
        <p:spPr bwMode="auto">
          <a:xfrm>
            <a:off x="9835310" y="2675551"/>
            <a:ext cx="4541343" cy="30097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592de60-a3fa-4d57-878d-485f20c0297f.jpg">
            <a:extLst>
              <a:ext uri="{FF2B5EF4-FFF2-40B4-BE49-F238E27FC236}">
                <a16:creationId xmlns:a16="http://schemas.microsoft.com/office/drawing/2014/main" id="{E758C09E-DF1B-0A6A-C38F-8CE8EDA842A9}"/>
              </a:ext>
            </a:extLst>
          </p:cNvPr>
          <p:cNvPicPr>
            <a:picLocks noChangeAspect="1"/>
          </p:cNvPicPr>
          <p:nvPr/>
        </p:nvPicPr>
        <p:blipFill>
          <a:blip r:embed="rId4"/>
          <a:srcRect r="-303" b="452"/>
          <a:stretch>
            <a:fillRect/>
          </a:stretch>
        </p:blipFill>
        <p:spPr>
          <a:xfrm>
            <a:off x="14706600" y="2675551"/>
            <a:ext cx="4213146" cy="30097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F872958-AA60-C957-3183-67F3F7071FA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629C484-49B4-EB87-2712-D1207E1B8031}"/>
              </a:ext>
            </a:extLst>
          </p:cNvPr>
          <p:cNvSpPr txBox="1"/>
          <p:nvPr/>
        </p:nvSpPr>
        <p:spPr>
          <a:xfrm>
            <a:off x="1438311" y="2110715"/>
            <a:ext cx="8816340" cy="4813497"/>
          </a:xfrm>
          <a:prstGeom prst="rect">
            <a:avLst/>
          </a:prstGeom>
        </p:spPr>
        <p:txBody>
          <a:bodyPr vert="horz" wrap="square" lIns="0" tIns="12065" rIns="0" bIns="0" rtlCol="0">
            <a:spAutoFit/>
          </a:bodyPr>
          <a:lstStyle/>
          <a:p>
            <a:pPr lvl="0">
              <a:lnSpc>
                <a:spcPct val="150000"/>
              </a:lnSpc>
            </a:pPr>
            <a:endParaRPr lang="en-US" sz="2400" dirty="0"/>
          </a:p>
          <a:p>
            <a:pPr>
              <a:lnSpc>
                <a:spcPct val="150000"/>
              </a:lnSpc>
            </a:pPr>
            <a:r>
              <a:rPr lang="en-US" sz="2400" b="1" dirty="0">
                <a:latin typeface="Aptos" panose="020B0004020202020204" pitchFamily="34" charset="0"/>
              </a:rPr>
              <a:t>Mofford Center – Integrated Clinic at 2742 N. 3</a:t>
            </a:r>
            <a:r>
              <a:rPr lang="en-US" sz="2400" b="1" baseline="30000" dirty="0">
                <a:latin typeface="Aptos" panose="020B0004020202020204" pitchFamily="34" charset="0"/>
              </a:rPr>
              <a:t>rd</a:t>
            </a:r>
            <a:r>
              <a:rPr lang="en-US" sz="2400" b="1" dirty="0">
                <a:latin typeface="Aptos" panose="020B0004020202020204" pitchFamily="34" charset="0"/>
              </a:rPr>
              <a:t> Street in Phoenix </a:t>
            </a:r>
            <a:r>
              <a:rPr lang="en-US" sz="2400" dirty="0">
                <a:latin typeface="Aptos" panose="020B0004020202020204" pitchFamily="34" charset="0"/>
              </a:rPr>
              <a:t>opened in Spring 2025. Offers group and individual substance use treatment, outpatient behavioral health services, peer support and case management and workforce development. </a:t>
            </a:r>
          </a:p>
          <a:p>
            <a:pPr marL="342900" indent="-342900">
              <a:lnSpc>
                <a:spcPct val="150000"/>
              </a:lnSpc>
              <a:buFont typeface="Arial" panose="020B0604020202020204" pitchFamily="34" charset="0"/>
              <a:buChar char="•"/>
            </a:pPr>
            <a:r>
              <a:rPr lang="en-US" sz="2400" b="1" dirty="0">
                <a:latin typeface="Aptos" panose="020B0004020202020204" pitchFamily="34" charset="0"/>
              </a:rPr>
              <a:t>Indigenous Program – Culturally response services &amp; healing</a:t>
            </a:r>
          </a:p>
          <a:p>
            <a:pPr marL="342900" indent="-342900">
              <a:lnSpc>
                <a:spcPct val="150000"/>
              </a:lnSpc>
              <a:buFont typeface="Arial" panose="020B0604020202020204" pitchFamily="34" charset="0"/>
              <a:buChar char="•"/>
            </a:pPr>
            <a:r>
              <a:rPr lang="en-US" sz="2400" b="1" dirty="0">
                <a:latin typeface="Aptos" panose="020B0004020202020204" pitchFamily="34" charset="0"/>
              </a:rPr>
              <a:t>Case Management for Indigenous relatives </a:t>
            </a:r>
          </a:p>
          <a:p>
            <a:pPr marL="342900" indent="-342900">
              <a:lnSpc>
                <a:spcPct val="150000"/>
              </a:lnSpc>
              <a:buFont typeface="Arial" panose="020B0604020202020204" pitchFamily="34" charset="0"/>
              <a:buChar char="•"/>
            </a:pPr>
            <a:r>
              <a:rPr lang="en-US" sz="2400" b="1" dirty="0">
                <a:latin typeface="Aptos" panose="020B0004020202020204" pitchFamily="34" charset="0"/>
              </a:rPr>
              <a:t>Art of Our Soul Studio for art therapy integration</a:t>
            </a:r>
            <a:endParaRPr lang="en-US" sz="2400" b="1" dirty="0"/>
          </a:p>
          <a:p>
            <a:pPr lvl="0"/>
            <a:endParaRPr lang="en-US" sz="2400" dirty="0"/>
          </a:p>
        </p:txBody>
      </p:sp>
      <p:grpSp>
        <p:nvGrpSpPr>
          <p:cNvPr id="5" name="object 5">
            <a:extLst>
              <a:ext uri="{FF2B5EF4-FFF2-40B4-BE49-F238E27FC236}">
                <a16:creationId xmlns:a16="http://schemas.microsoft.com/office/drawing/2014/main" id="{A983C3A2-6883-98F8-A8D1-B677CBF90DFA}"/>
              </a:ext>
            </a:extLst>
          </p:cNvPr>
          <p:cNvGrpSpPr/>
          <p:nvPr/>
        </p:nvGrpSpPr>
        <p:grpSpPr>
          <a:xfrm>
            <a:off x="3083259" y="858524"/>
            <a:ext cx="1551305" cy="1180465"/>
            <a:chOff x="3083259" y="858524"/>
            <a:chExt cx="1551305" cy="1180465"/>
          </a:xfrm>
        </p:grpSpPr>
        <p:sp>
          <p:nvSpPr>
            <p:cNvPr id="6" name="object 6">
              <a:extLst>
                <a:ext uri="{FF2B5EF4-FFF2-40B4-BE49-F238E27FC236}">
                  <a16:creationId xmlns:a16="http://schemas.microsoft.com/office/drawing/2014/main" id="{CF48BA40-E81D-4DFF-17A5-EA37BE59FC12}"/>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5BD04A14-7289-937A-3B27-0B7CE0B62CB8}"/>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B6B3101A-72A2-3576-8CB3-B946E1236E94}"/>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E68C515C-5EED-5A39-1042-440D0CB8AE80}"/>
              </a:ext>
            </a:extLst>
          </p:cNvPr>
          <p:cNvGrpSpPr/>
          <p:nvPr/>
        </p:nvGrpSpPr>
        <p:grpSpPr>
          <a:xfrm>
            <a:off x="6179868" y="858524"/>
            <a:ext cx="1551305" cy="1180465"/>
            <a:chOff x="6179868" y="858524"/>
            <a:chExt cx="1551305" cy="1180465"/>
          </a:xfrm>
        </p:grpSpPr>
        <p:sp>
          <p:nvSpPr>
            <p:cNvPr id="10" name="object 10">
              <a:extLst>
                <a:ext uri="{FF2B5EF4-FFF2-40B4-BE49-F238E27FC236}">
                  <a16:creationId xmlns:a16="http://schemas.microsoft.com/office/drawing/2014/main" id="{7D9AF537-8367-3E28-BDD7-694035ED5CBC}"/>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C65FBC04-9DB2-2D43-6E3D-96D9A5F88F7E}"/>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6600B8E9-8096-AEBB-BB10-C9E308A66E32}"/>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AFE86E57-8147-1200-09A8-3F4A29BE94AB}"/>
              </a:ext>
            </a:extLst>
          </p:cNvPr>
          <p:cNvGrpSpPr/>
          <p:nvPr/>
        </p:nvGrpSpPr>
        <p:grpSpPr>
          <a:xfrm>
            <a:off x="12373088" y="858524"/>
            <a:ext cx="1551305" cy="1180465"/>
            <a:chOff x="12373088" y="858524"/>
            <a:chExt cx="1551305" cy="1180465"/>
          </a:xfrm>
        </p:grpSpPr>
        <p:sp>
          <p:nvSpPr>
            <p:cNvPr id="14" name="object 14">
              <a:extLst>
                <a:ext uri="{FF2B5EF4-FFF2-40B4-BE49-F238E27FC236}">
                  <a16:creationId xmlns:a16="http://schemas.microsoft.com/office/drawing/2014/main" id="{B4B86DB5-15E6-A4F6-5B0A-CA6B4CDC5681}"/>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EF753BAA-25FF-EFA8-8B10-D52BE898C045}"/>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71161FDF-AD4B-2DCC-6906-F52F9893DFC9}"/>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C0D198E5-5AB0-43BC-946A-5A0E153F4718}"/>
              </a:ext>
            </a:extLst>
          </p:cNvPr>
          <p:cNvGrpSpPr/>
          <p:nvPr/>
        </p:nvGrpSpPr>
        <p:grpSpPr>
          <a:xfrm>
            <a:off x="15469699" y="858524"/>
            <a:ext cx="1551305" cy="1180465"/>
            <a:chOff x="15469699" y="858524"/>
            <a:chExt cx="1551305" cy="1180465"/>
          </a:xfrm>
        </p:grpSpPr>
        <p:sp>
          <p:nvSpPr>
            <p:cNvPr id="18" name="object 18">
              <a:extLst>
                <a:ext uri="{FF2B5EF4-FFF2-40B4-BE49-F238E27FC236}">
                  <a16:creationId xmlns:a16="http://schemas.microsoft.com/office/drawing/2014/main" id="{8B8E3C9C-D0A9-D841-9F31-A1E88350A7EF}"/>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38EE34E2-AC57-9803-8E18-726B5A8AE57D}"/>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43620D12-825F-8E89-4851-AFD789391A22}"/>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55C71613-045B-7C38-5A32-F4D5F1E01558}"/>
              </a:ext>
            </a:extLst>
          </p:cNvPr>
          <p:cNvGrpSpPr/>
          <p:nvPr/>
        </p:nvGrpSpPr>
        <p:grpSpPr>
          <a:xfrm>
            <a:off x="18566310" y="858524"/>
            <a:ext cx="1537970" cy="1180465"/>
            <a:chOff x="18566310" y="858524"/>
            <a:chExt cx="1537970" cy="1180465"/>
          </a:xfrm>
        </p:grpSpPr>
        <p:sp>
          <p:nvSpPr>
            <p:cNvPr id="22" name="object 22">
              <a:extLst>
                <a:ext uri="{FF2B5EF4-FFF2-40B4-BE49-F238E27FC236}">
                  <a16:creationId xmlns:a16="http://schemas.microsoft.com/office/drawing/2014/main" id="{87D3016F-36C2-0C1F-FAA2-0E994C55DD40}"/>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51E36577-716B-A19A-1DEC-BB53723CD5E7}"/>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C2A312C0-BD6B-8856-EA57-D03C11427094}"/>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8B8B5D17-6C35-9ED8-9739-362A97C6020C}"/>
              </a:ext>
            </a:extLst>
          </p:cNvPr>
          <p:cNvGrpSpPr/>
          <p:nvPr/>
        </p:nvGrpSpPr>
        <p:grpSpPr>
          <a:xfrm>
            <a:off x="0" y="858524"/>
            <a:ext cx="1537970" cy="1180465"/>
            <a:chOff x="0" y="858524"/>
            <a:chExt cx="1537970" cy="1180465"/>
          </a:xfrm>
        </p:grpSpPr>
        <p:sp>
          <p:nvSpPr>
            <p:cNvPr id="26" name="object 26">
              <a:extLst>
                <a:ext uri="{FF2B5EF4-FFF2-40B4-BE49-F238E27FC236}">
                  <a16:creationId xmlns:a16="http://schemas.microsoft.com/office/drawing/2014/main" id="{D5D3AF8C-85E5-0E97-3A97-D6B502B47171}"/>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CD2A24E9-6D41-4D74-279A-1D70B21A1350}"/>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049FF966-8FF2-9983-317E-0CADD1C85445}"/>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6CE6BADA-1A95-B94E-681F-AC2EB94BA9E2}"/>
              </a:ext>
            </a:extLst>
          </p:cNvPr>
          <p:cNvGrpSpPr/>
          <p:nvPr/>
        </p:nvGrpSpPr>
        <p:grpSpPr>
          <a:xfrm>
            <a:off x="9276478" y="858524"/>
            <a:ext cx="1551305" cy="1180465"/>
            <a:chOff x="9276478" y="858524"/>
            <a:chExt cx="1551305" cy="1180465"/>
          </a:xfrm>
        </p:grpSpPr>
        <p:sp>
          <p:nvSpPr>
            <p:cNvPr id="30" name="object 30">
              <a:extLst>
                <a:ext uri="{FF2B5EF4-FFF2-40B4-BE49-F238E27FC236}">
                  <a16:creationId xmlns:a16="http://schemas.microsoft.com/office/drawing/2014/main" id="{2A994875-EBAB-711E-0B71-0C002407FDB7}"/>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DE443B73-BF2A-C0E4-F579-D3D9DA968D48}"/>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1C881D92-E806-BCB0-4D54-A70AA9301DFF}"/>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2050" name="Picture 2">
            <a:extLst>
              <a:ext uri="{FF2B5EF4-FFF2-40B4-BE49-F238E27FC236}">
                <a16:creationId xmlns:a16="http://schemas.microsoft.com/office/drawing/2014/main" id="{9CCE524F-01F8-9D4E-E337-63ABCA827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1391" y="2313308"/>
            <a:ext cx="5793593" cy="41075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room with chairs and a rug&#10;&#10;AI-generated content may be incorrect.">
            <a:extLst>
              <a:ext uri="{FF2B5EF4-FFF2-40B4-BE49-F238E27FC236}">
                <a16:creationId xmlns:a16="http://schemas.microsoft.com/office/drawing/2014/main" id="{8048E041-E08F-37BB-FC54-69E0E37D29B1}"/>
              </a:ext>
            </a:extLst>
          </p:cNvPr>
          <p:cNvPicPr>
            <a:picLocks noChangeAspect="1" noChangeArrowheads="1"/>
          </p:cNvPicPr>
          <p:nvPr/>
        </p:nvPicPr>
        <p:blipFill rotWithShape="1">
          <a:blip r:embed="rId3"/>
          <a:srcRect l="451" t="8615" r="12867" b="26520"/>
          <a:stretch>
            <a:fillRect/>
          </a:stretch>
        </p:blipFill>
        <p:spPr bwMode="auto">
          <a:xfrm>
            <a:off x="1368882" y="6921820"/>
            <a:ext cx="3663162" cy="36549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CA6F7833-A576-7E4E-0F83-40D3BCCC420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3333" r="22000"/>
          <a:stretch>
            <a:fillRect/>
          </a:stretch>
        </p:blipFill>
        <p:spPr bwMode="auto">
          <a:xfrm>
            <a:off x="6546561" y="7118524"/>
            <a:ext cx="6340736" cy="345488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EBB49496-9E67-968E-3056-D688DB6F7A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416" t="7877" r="913" b="26370"/>
          <a:stretch>
            <a:fillRect/>
          </a:stretch>
        </p:blipFill>
        <p:spPr bwMode="auto">
          <a:xfrm>
            <a:off x="14407718" y="6923254"/>
            <a:ext cx="3657585" cy="365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719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2CD026-6440-09CC-2300-D959FDF2B8C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2CC844-EDC9-9C93-B5E3-804ED9793984}"/>
              </a:ext>
            </a:extLst>
          </p:cNvPr>
          <p:cNvSpPr txBox="1">
            <a:spLocks noGrp="1"/>
          </p:cNvSpPr>
          <p:nvPr>
            <p:ph type="title"/>
          </p:nvPr>
        </p:nvSpPr>
        <p:spPr>
          <a:xfrm>
            <a:off x="1811545" y="2670970"/>
            <a:ext cx="6037055" cy="1164589"/>
          </a:xfrm>
          <a:prstGeom prst="rect">
            <a:avLst/>
          </a:prstGeom>
        </p:spPr>
        <p:txBody>
          <a:bodyPr vert="horz" wrap="square" lIns="0" tIns="15240" rIns="0" bIns="0" rtlCol="0">
            <a:spAutoFit/>
          </a:bodyPr>
          <a:lstStyle/>
          <a:p>
            <a:pPr marL="12700">
              <a:lnSpc>
                <a:spcPct val="100000"/>
              </a:lnSpc>
              <a:spcBef>
                <a:spcPts val="120"/>
              </a:spcBef>
            </a:pPr>
            <a:r>
              <a:rPr lang="en-US" spc="-25" dirty="0">
                <a:latin typeface="Aptos" panose="020B0004020202020204" pitchFamily="34" charset="0"/>
              </a:rPr>
              <a:t>Agenda</a:t>
            </a:r>
            <a:endParaRPr spc="-25" dirty="0">
              <a:latin typeface="Aptos" panose="020B0004020202020204" pitchFamily="34" charset="0"/>
            </a:endParaRPr>
          </a:p>
        </p:txBody>
      </p:sp>
      <p:sp>
        <p:nvSpPr>
          <p:cNvPr id="4" name="object 4">
            <a:extLst>
              <a:ext uri="{FF2B5EF4-FFF2-40B4-BE49-F238E27FC236}">
                <a16:creationId xmlns:a16="http://schemas.microsoft.com/office/drawing/2014/main" id="{A9F2DB98-F2DE-49D3-49B2-7B1A98861FDD}"/>
              </a:ext>
            </a:extLst>
          </p:cNvPr>
          <p:cNvSpPr txBox="1"/>
          <p:nvPr/>
        </p:nvSpPr>
        <p:spPr>
          <a:xfrm>
            <a:off x="1811545" y="4025572"/>
            <a:ext cx="7318375" cy="5913735"/>
          </a:xfrm>
          <a:prstGeom prst="rect">
            <a:avLst/>
          </a:prstGeom>
        </p:spPr>
        <p:txBody>
          <a:bodyPr vert="horz" wrap="square" lIns="0" tIns="102870" rIns="0" bIns="0" rtlCol="0">
            <a:spAutoFit/>
          </a:bodyPr>
          <a:lstStyle/>
          <a:p>
            <a:pPr marL="342900" indent="-342900">
              <a:lnSpc>
                <a:spcPct val="200000"/>
              </a:lnSpc>
              <a:buFont typeface="Arial" panose="020B0604020202020204" pitchFamily="34" charset="0"/>
              <a:buChar char="•"/>
            </a:pPr>
            <a:r>
              <a:rPr lang="en-US" sz="2400" b="1" dirty="0">
                <a:latin typeface="Aptos" panose="020B0004020202020204" pitchFamily="34" charset="0"/>
              </a:rPr>
              <a:t>About Navajo YHC</a:t>
            </a:r>
          </a:p>
          <a:p>
            <a:pPr marL="342900" indent="-342900">
              <a:lnSpc>
                <a:spcPct val="200000"/>
              </a:lnSpc>
              <a:buFont typeface="Arial" panose="020B0604020202020204" pitchFamily="34" charset="0"/>
              <a:buChar char="•"/>
            </a:pPr>
            <a:r>
              <a:rPr lang="en-US" sz="2400" b="1" dirty="0">
                <a:latin typeface="Aptos" panose="020B0004020202020204" pitchFamily="34" charset="0"/>
              </a:rPr>
              <a:t>YHC Virtual Tour</a:t>
            </a:r>
          </a:p>
          <a:p>
            <a:pPr marL="342900" indent="-342900">
              <a:lnSpc>
                <a:spcPct val="200000"/>
              </a:lnSpc>
              <a:buFont typeface="Arial" panose="020B0604020202020204" pitchFamily="34" charset="0"/>
              <a:buChar char="•"/>
            </a:pPr>
            <a:r>
              <a:rPr lang="en-US" sz="2400" b="1" dirty="0">
                <a:latin typeface="Aptos" panose="020B0004020202020204" pitchFamily="34" charset="0"/>
              </a:rPr>
              <a:t>Navajo Nation &amp; Axiom Care Partnership </a:t>
            </a:r>
          </a:p>
          <a:p>
            <a:pPr marL="342900" indent="-342900">
              <a:lnSpc>
                <a:spcPct val="200000"/>
              </a:lnSpc>
              <a:buFont typeface="Arial" panose="020B0604020202020204" pitchFamily="34" charset="0"/>
              <a:buChar char="•"/>
            </a:pPr>
            <a:r>
              <a:rPr lang="en-US" sz="2400" b="1" dirty="0">
                <a:latin typeface="Aptos" panose="020B0004020202020204" pitchFamily="34" charset="0"/>
              </a:rPr>
              <a:t>YHC Team</a:t>
            </a:r>
          </a:p>
          <a:p>
            <a:pPr marL="342900" indent="-342900">
              <a:lnSpc>
                <a:spcPct val="200000"/>
              </a:lnSpc>
              <a:buFont typeface="Arial" panose="020B0604020202020204" pitchFamily="34" charset="0"/>
              <a:buChar char="•"/>
            </a:pPr>
            <a:r>
              <a:rPr lang="en-US" sz="2400" b="1" dirty="0">
                <a:latin typeface="Aptos" panose="020B0004020202020204" pitchFamily="34" charset="0"/>
              </a:rPr>
              <a:t>Cultural Grounded &amp; Family Focused Care </a:t>
            </a:r>
          </a:p>
          <a:p>
            <a:pPr marL="342900" indent="-342900">
              <a:lnSpc>
                <a:spcPct val="200000"/>
              </a:lnSpc>
              <a:buFont typeface="Arial" panose="020B0604020202020204" pitchFamily="34" charset="0"/>
              <a:buChar char="•"/>
            </a:pPr>
            <a:r>
              <a:rPr lang="en-US" sz="2400" b="1" dirty="0">
                <a:latin typeface="Aptos" panose="020B0004020202020204" pitchFamily="34" charset="0"/>
              </a:rPr>
              <a:t>Patient Flow Chart &amp; Admissions Process</a:t>
            </a:r>
          </a:p>
          <a:p>
            <a:pPr marL="342900" indent="-342900">
              <a:lnSpc>
                <a:spcPct val="200000"/>
              </a:lnSpc>
              <a:buFont typeface="Arial" panose="020B0604020202020204" pitchFamily="34" charset="0"/>
              <a:buChar char="•"/>
            </a:pPr>
            <a:r>
              <a:rPr lang="en-US" sz="2400" b="1" dirty="0">
                <a:latin typeface="Aptos" panose="020B0004020202020204" pitchFamily="34" charset="0"/>
              </a:rPr>
              <a:t>Axiom Care Programs &amp; Facilities </a:t>
            </a:r>
          </a:p>
          <a:p>
            <a:pPr marL="342900" indent="-342900">
              <a:lnSpc>
                <a:spcPct val="200000"/>
              </a:lnSpc>
              <a:buFont typeface="Arial" panose="020B0604020202020204" pitchFamily="34" charset="0"/>
              <a:buChar char="•"/>
            </a:pPr>
            <a:r>
              <a:rPr lang="en-US" sz="2400" b="1" dirty="0">
                <a:latin typeface="Aptos" panose="020B0004020202020204" pitchFamily="34" charset="0"/>
              </a:rPr>
              <a:t>Contact Information &amp; Q &amp; A</a:t>
            </a:r>
            <a:endParaRPr lang="en-US" sz="2400" dirty="0">
              <a:latin typeface="Aptos" panose="020B0004020202020204" pitchFamily="34" charset="0"/>
            </a:endParaRPr>
          </a:p>
        </p:txBody>
      </p:sp>
      <p:grpSp>
        <p:nvGrpSpPr>
          <p:cNvPr id="5" name="object 5">
            <a:extLst>
              <a:ext uri="{FF2B5EF4-FFF2-40B4-BE49-F238E27FC236}">
                <a16:creationId xmlns:a16="http://schemas.microsoft.com/office/drawing/2014/main" id="{E0865EB2-235D-0121-FCDE-026B2375A072}"/>
              </a:ext>
            </a:extLst>
          </p:cNvPr>
          <p:cNvGrpSpPr/>
          <p:nvPr/>
        </p:nvGrpSpPr>
        <p:grpSpPr>
          <a:xfrm>
            <a:off x="3083259" y="858524"/>
            <a:ext cx="1315711" cy="1180465"/>
            <a:chOff x="3083259" y="858524"/>
            <a:chExt cx="1551305" cy="1180465"/>
          </a:xfrm>
        </p:grpSpPr>
        <p:sp>
          <p:nvSpPr>
            <p:cNvPr id="6" name="object 6">
              <a:extLst>
                <a:ext uri="{FF2B5EF4-FFF2-40B4-BE49-F238E27FC236}">
                  <a16:creationId xmlns:a16="http://schemas.microsoft.com/office/drawing/2014/main" id="{5DA5EBB8-A54A-2C90-7E06-8B617A9A5A93}"/>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C3A36ADF-84FF-1150-2CE8-7E868C75EF13}"/>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1A0EB435-8A30-8977-8B30-4C9B8119165C}"/>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BC5403BB-7763-90FC-4A4E-2C2531EA0363}"/>
              </a:ext>
            </a:extLst>
          </p:cNvPr>
          <p:cNvGrpSpPr/>
          <p:nvPr/>
        </p:nvGrpSpPr>
        <p:grpSpPr>
          <a:xfrm>
            <a:off x="6179868" y="858524"/>
            <a:ext cx="1315711" cy="1180465"/>
            <a:chOff x="6179868" y="858524"/>
            <a:chExt cx="1551305" cy="1180465"/>
          </a:xfrm>
        </p:grpSpPr>
        <p:sp>
          <p:nvSpPr>
            <p:cNvPr id="10" name="object 10">
              <a:extLst>
                <a:ext uri="{FF2B5EF4-FFF2-40B4-BE49-F238E27FC236}">
                  <a16:creationId xmlns:a16="http://schemas.microsoft.com/office/drawing/2014/main" id="{90AE69DE-5801-28C4-58AD-A98E7C7507A8}"/>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4A5B6D3C-0F8F-10DC-CE17-90A165EF6C2F}"/>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0FF3C549-1D2D-1F82-CC7E-53A822A34E7F}"/>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E1203487-334F-CE30-9776-4ECF4F3F3E05}"/>
              </a:ext>
            </a:extLst>
          </p:cNvPr>
          <p:cNvGrpSpPr/>
          <p:nvPr/>
        </p:nvGrpSpPr>
        <p:grpSpPr>
          <a:xfrm>
            <a:off x="12373088" y="858524"/>
            <a:ext cx="1315711" cy="1180465"/>
            <a:chOff x="12373088" y="858524"/>
            <a:chExt cx="1551305" cy="1180465"/>
          </a:xfrm>
        </p:grpSpPr>
        <p:sp>
          <p:nvSpPr>
            <p:cNvPr id="14" name="object 14">
              <a:extLst>
                <a:ext uri="{FF2B5EF4-FFF2-40B4-BE49-F238E27FC236}">
                  <a16:creationId xmlns:a16="http://schemas.microsoft.com/office/drawing/2014/main" id="{0685577D-288A-956F-8D59-527E9DB9754A}"/>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EDD322D0-11B0-6B8F-0CA6-35AD3ED79375}"/>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799B2534-6BF2-B4D6-AB69-88190315DB57}"/>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619B4856-5E9A-11BE-2F87-296CC575532F}"/>
              </a:ext>
            </a:extLst>
          </p:cNvPr>
          <p:cNvGrpSpPr/>
          <p:nvPr/>
        </p:nvGrpSpPr>
        <p:grpSpPr>
          <a:xfrm>
            <a:off x="15469699" y="858524"/>
            <a:ext cx="1315711" cy="1180465"/>
            <a:chOff x="15469699" y="858524"/>
            <a:chExt cx="1551305" cy="1180465"/>
          </a:xfrm>
        </p:grpSpPr>
        <p:sp>
          <p:nvSpPr>
            <p:cNvPr id="18" name="object 18">
              <a:extLst>
                <a:ext uri="{FF2B5EF4-FFF2-40B4-BE49-F238E27FC236}">
                  <a16:creationId xmlns:a16="http://schemas.microsoft.com/office/drawing/2014/main" id="{CBB92563-3F9F-A209-8549-875B204F04A5}"/>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C2B49FF0-27B2-DA49-973E-EF6803ADB74E}"/>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5A315F1F-2E1D-5876-EC88-F8127F4CCFD1}"/>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2D4B1611-8D7E-7417-5135-D44071DC1EF0}"/>
              </a:ext>
            </a:extLst>
          </p:cNvPr>
          <p:cNvGrpSpPr/>
          <p:nvPr/>
        </p:nvGrpSpPr>
        <p:grpSpPr>
          <a:xfrm>
            <a:off x="18566310" y="858524"/>
            <a:ext cx="1302376" cy="1180465"/>
            <a:chOff x="18566310" y="858524"/>
            <a:chExt cx="1537970" cy="1180465"/>
          </a:xfrm>
        </p:grpSpPr>
        <p:sp>
          <p:nvSpPr>
            <p:cNvPr id="22" name="object 22">
              <a:extLst>
                <a:ext uri="{FF2B5EF4-FFF2-40B4-BE49-F238E27FC236}">
                  <a16:creationId xmlns:a16="http://schemas.microsoft.com/office/drawing/2014/main" id="{56DC2293-1977-A6D3-F978-88985B289F61}"/>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0DF369EC-DE28-8C69-B400-E34BDD5EB701}"/>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0AEBE074-088C-2456-C733-091BCBC9DA41}"/>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EA9A53CD-C0B3-ED56-83E6-CD5BBFE2B68C}"/>
              </a:ext>
            </a:extLst>
          </p:cNvPr>
          <p:cNvGrpSpPr/>
          <p:nvPr/>
        </p:nvGrpSpPr>
        <p:grpSpPr>
          <a:xfrm>
            <a:off x="0" y="858524"/>
            <a:ext cx="1302376" cy="1180465"/>
            <a:chOff x="0" y="858524"/>
            <a:chExt cx="1537970" cy="1180465"/>
          </a:xfrm>
        </p:grpSpPr>
        <p:sp>
          <p:nvSpPr>
            <p:cNvPr id="26" name="object 26">
              <a:extLst>
                <a:ext uri="{FF2B5EF4-FFF2-40B4-BE49-F238E27FC236}">
                  <a16:creationId xmlns:a16="http://schemas.microsoft.com/office/drawing/2014/main" id="{440F6F92-215D-8EF3-B7C6-86A297BC2C67}"/>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518A7B5D-1FC4-8537-5F6D-8D413F4CC211}"/>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4EAE5EDF-AFC7-A656-603F-E425ACAB1AF1}"/>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665462E9-CE15-6698-F7B4-2C6581A977F3}"/>
              </a:ext>
            </a:extLst>
          </p:cNvPr>
          <p:cNvGrpSpPr/>
          <p:nvPr/>
        </p:nvGrpSpPr>
        <p:grpSpPr>
          <a:xfrm>
            <a:off x="9276478" y="858524"/>
            <a:ext cx="1296078" cy="1180465"/>
            <a:chOff x="9276478" y="858524"/>
            <a:chExt cx="1551305" cy="1180465"/>
          </a:xfrm>
        </p:grpSpPr>
        <p:sp>
          <p:nvSpPr>
            <p:cNvPr id="30" name="object 30">
              <a:extLst>
                <a:ext uri="{FF2B5EF4-FFF2-40B4-BE49-F238E27FC236}">
                  <a16:creationId xmlns:a16="http://schemas.microsoft.com/office/drawing/2014/main" id="{40B5C018-862A-A8A7-FAEF-2B2ECF1A425B}"/>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27346ADF-2FC2-91D5-A230-13D292991E69}"/>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AA04C9E7-7E40-4BC8-DD26-7BB0C6D1319D}"/>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36" name="Picture 35" descr="Traditional turquoise jewelry">
            <a:extLst>
              <a:ext uri="{FF2B5EF4-FFF2-40B4-BE49-F238E27FC236}">
                <a16:creationId xmlns:a16="http://schemas.microsoft.com/office/drawing/2014/main" id="{3021BB91-99DE-5A0D-5258-5DC7E2BAF0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9023" y="2670970"/>
            <a:ext cx="8643479" cy="5768053"/>
          </a:xfrm>
          <a:prstGeom prst="rect">
            <a:avLst/>
          </a:prstGeom>
        </p:spPr>
      </p:pic>
    </p:spTree>
    <p:extLst>
      <p:ext uri="{BB962C8B-B14F-4D97-AF65-F5344CB8AC3E}">
        <p14:creationId xmlns:p14="http://schemas.microsoft.com/office/powerpoint/2010/main" val="779436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86962" y="2250587"/>
            <a:ext cx="3745229" cy="1164590"/>
          </a:xfrm>
          <a:prstGeom prst="rect">
            <a:avLst/>
          </a:prstGeom>
        </p:spPr>
        <p:txBody>
          <a:bodyPr vert="horz" wrap="square" lIns="0" tIns="15240" rIns="0" bIns="0" rtlCol="0" anchor="t">
            <a:spAutoFit/>
          </a:bodyPr>
          <a:lstStyle/>
          <a:p>
            <a:pPr marL="12700">
              <a:lnSpc>
                <a:spcPct val="100000"/>
              </a:lnSpc>
              <a:spcBef>
                <a:spcPts val="120"/>
              </a:spcBef>
            </a:pPr>
            <a:r>
              <a:rPr lang="en-US" sz="7500" b="1" spc="185">
                <a:solidFill>
                  <a:srgbClr val="03708B"/>
                </a:solidFill>
                <a:latin typeface="Arial"/>
                <a:cs typeface="Arial"/>
              </a:rPr>
              <a:t>Contact</a:t>
            </a:r>
          </a:p>
        </p:txBody>
      </p:sp>
      <p:sp>
        <p:nvSpPr>
          <p:cNvPr id="7" name="object 7"/>
          <p:cNvSpPr txBox="1">
            <a:spLocks noGrp="1"/>
          </p:cNvSpPr>
          <p:nvPr>
            <p:ph type="title"/>
          </p:nvPr>
        </p:nvSpPr>
        <p:spPr>
          <a:xfrm>
            <a:off x="1191104" y="3639191"/>
            <a:ext cx="5001907" cy="2016578"/>
          </a:xfrm>
          <a:prstGeom prst="rect">
            <a:avLst/>
          </a:prstGeom>
        </p:spPr>
        <p:txBody>
          <a:bodyPr vert="horz" wrap="square" lIns="0" tIns="15875" rIns="0" bIns="0" rtlCol="0" anchor="t">
            <a:spAutoFit/>
          </a:bodyPr>
          <a:lstStyle/>
          <a:p>
            <a:pPr marL="12700">
              <a:lnSpc>
                <a:spcPct val="100000"/>
              </a:lnSpc>
              <a:spcBef>
                <a:spcPts val="125"/>
              </a:spcBef>
            </a:pPr>
            <a:r>
              <a:rPr lang="en-US" sz="2600" spc="95">
                <a:solidFill>
                  <a:srgbClr val="000000"/>
                </a:solidFill>
                <a:latin typeface="Aptos"/>
              </a:rPr>
              <a:t>Admissions:</a:t>
            </a:r>
            <a:br>
              <a:rPr lang="en-US" sz="2600" spc="95">
                <a:latin typeface="Aptos" panose="020B0004020202020204" pitchFamily="34" charset="0"/>
              </a:rPr>
            </a:br>
            <a:r>
              <a:rPr sz="2600" spc="95">
                <a:solidFill>
                  <a:srgbClr val="000000"/>
                </a:solidFill>
                <a:latin typeface="Aptos"/>
              </a:rPr>
              <a:t>928-212-</a:t>
            </a:r>
            <a:r>
              <a:rPr sz="2600" spc="-25">
                <a:solidFill>
                  <a:srgbClr val="000000"/>
                </a:solidFill>
                <a:latin typeface="Aptos"/>
              </a:rPr>
              <a:t>CARE</a:t>
            </a:r>
            <a:r>
              <a:rPr sz="2600" spc="-114">
                <a:solidFill>
                  <a:srgbClr val="000000"/>
                </a:solidFill>
                <a:latin typeface="Aptos"/>
              </a:rPr>
              <a:t> </a:t>
            </a:r>
            <a:r>
              <a:rPr sz="2600" spc="70">
                <a:solidFill>
                  <a:srgbClr val="000000"/>
                </a:solidFill>
                <a:latin typeface="Aptos"/>
              </a:rPr>
              <a:t>(2273)</a:t>
            </a:r>
            <a:br>
              <a:rPr lang="en-US" sz="2600" spc="70">
                <a:latin typeface="Aptos" panose="020B0004020202020204" pitchFamily="34" charset="0"/>
              </a:rPr>
            </a:br>
            <a:br>
              <a:rPr lang="en-US" sz="2600" spc="70">
                <a:latin typeface="Aptos" panose="020B0004020202020204" pitchFamily="34" charset="0"/>
              </a:rPr>
            </a:br>
            <a:r>
              <a:rPr lang="en-US" sz="2600" spc="70">
                <a:solidFill>
                  <a:srgbClr val="000000"/>
                </a:solidFill>
                <a:latin typeface="Aptos"/>
              </a:rPr>
              <a:t>Website:</a:t>
            </a:r>
            <a:br>
              <a:rPr lang="en-US" sz="2600" spc="70">
                <a:latin typeface="Aptos" panose="020B0004020202020204" pitchFamily="34" charset="0"/>
              </a:rPr>
            </a:br>
            <a:r>
              <a:rPr lang="en-US" sz="2600" spc="70">
                <a:solidFill>
                  <a:srgbClr val="000000"/>
                </a:solidFill>
                <a:latin typeface="Aptos"/>
              </a:rPr>
              <a:t>Navajo-YHC.com</a:t>
            </a:r>
            <a:endParaRPr sz="2600">
              <a:latin typeface="Aptos"/>
            </a:endParaRPr>
          </a:p>
        </p:txBody>
      </p:sp>
      <p:sp>
        <p:nvSpPr>
          <p:cNvPr id="8" name="object 8"/>
          <p:cNvSpPr txBox="1"/>
          <p:nvPr/>
        </p:nvSpPr>
        <p:spPr>
          <a:xfrm>
            <a:off x="1189765" y="6240504"/>
            <a:ext cx="5472683" cy="4435830"/>
          </a:xfrm>
          <a:prstGeom prst="rect">
            <a:avLst/>
          </a:prstGeom>
        </p:spPr>
        <p:txBody>
          <a:bodyPr vert="horz" wrap="square" lIns="0" tIns="102870" rIns="0" bIns="0" rtlCol="0" anchor="t">
            <a:spAutoFit/>
          </a:bodyPr>
          <a:lstStyle/>
          <a:p>
            <a:pPr marL="12700">
              <a:lnSpc>
                <a:spcPct val="100000"/>
              </a:lnSpc>
              <a:spcBef>
                <a:spcPts val="810"/>
              </a:spcBef>
            </a:pPr>
            <a:r>
              <a:rPr lang="en-US" sz="2600" b="1">
                <a:latin typeface="Aptos"/>
                <a:cs typeface="Arial"/>
              </a:rPr>
              <a:t>Address:</a:t>
            </a:r>
            <a:endParaRPr lang="en-US" sz="2400" b="1">
              <a:latin typeface="Aptos"/>
              <a:cs typeface="Arial"/>
            </a:endParaRPr>
          </a:p>
          <a:p>
            <a:pPr marL="12700">
              <a:lnSpc>
                <a:spcPct val="100000"/>
              </a:lnSpc>
              <a:spcBef>
                <a:spcPts val="810"/>
              </a:spcBef>
            </a:pPr>
            <a:r>
              <a:rPr sz="2600" b="1">
                <a:latin typeface="Aptos"/>
                <a:cs typeface="Arial"/>
              </a:rPr>
              <a:t>3008</a:t>
            </a:r>
            <a:r>
              <a:rPr sz="2600" b="1" spc="170">
                <a:latin typeface="Aptos"/>
                <a:cs typeface="Arial"/>
              </a:rPr>
              <a:t> </a:t>
            </a:r>
            <a:r>
              <a:rPr sz="2600" b="1" spc="50">
                <a:latin typeface="Aptos"/>
                <a:cs typeface="Arial"/>
              </a:rPr>
              <a:t>N.</a:t>
            </a:r>
            <a:r>
              <a:rPr sz="2600" b="1" spc="175">
                <a:latin typeface="Aptos"/>
                <a:cs typeface="Arial"/>
              </a:rPr>
              <a:t> </a:t>
            </a:r>
            <a:r>
              <a:rPr sz="2600" b="1">
                <a:latin typeface="Aptos"/>
                <a:cs typeface="Arial"/>
              </a:rPr>
              <a:t>3rd</a:t>
            </a:r>
            <a:r>
              <a:rPr sz="2600" b="1" spc="175">
                <a:latin typeface="Aptos"/>
                <a:cs typeface="Arial"/>
              </a:rPr>
              <a:t> </a:t>
            </a:r>
            <a:r>
              <a:rPr sz="2600" b="1" spc="-25">
                <a:latin typeface="Aptos"/>
                <a:cs typeface="Arial"/>
              </a:rPr>
              <a:t>St</a:t>
            </a:r>
            <a:r>
              <a:rPr lang="en-US" sz="2600" b="1" spc="-25">
                <a:latin typeface="Aptos"/>
                <a:cs typeface="Arial"/>
              </a:rPr>
              <a:t>reet</a:t>
            </a:r>
            <a:endParaRPr sz="2600">
              <a:latin typeface="Aptos"/>
              <a:cs typeface="Arial"/>
            </a:endParaRPr>
          </a:p>
          <a:p>
            <a:pPr marL="12700">
              <a:lnSpc>
                <a:spcPct val="100000"/>
              </a:lnSpc>
              <a:spcBef>
                <a:spcPts val="715"/>
              </a:spcBef>
            </a:pPr>
            <a:r>
              <a:rPr sz="2600" b="1">
                <a:latin typeface="Aptos"/>
                <a:cs typeface="Arial"/>
              </a:rPr>
              <a:t>Phoenix,</a:t>
            </a:r>
            <a:r>
              <a:rPr sz="2600" b="1" spc="110">
                <a:latin typeface="Aptos"/>
                <a:cs typeface="Arial"/>
              </a:rPr>
              <a:t> </a:t>
            </a:r>
            <a:r>
              <a:rPr sz="2600" b="1">
                <a:latin typeface="Aptos"/>
                <a:cs typeface="Arial"/>
              </a:rPr>
              <a:t>AZ</a:t>
            </a:r>
            <a:r>
              <a:rPr sz="2600" b="1" spc="110">
                <a:latin typeface="Aptos"/>
                <a:cs typeface="Arial"/>
              </a:rPr>
              <a:t> </a:t>
            </a:r>
            <a:r>
              <a:rPr sz="2600" b="1" spc="40">
                <a:latin typeface="Aptos"/>
                <a:cs typeface="Arial"/>
              </a:rPr>
              <a:t>85012</a:t>
            </a:r>
            <a:endParaRPr lang="en-US" sz="2600" b="1" spc="40">
              <a:latin typeface="Aptos"/>
              <a:cs typeface="Arial"/>
            </a:endParaRPr>
          </a:p>
          <a:p>
            <a:pPr marL="12700">
              <a:lnSpc>
                <a:spcPct val="100000"/>
              </a:lnSpc>
              <a:spcBef>
                <a:spcPts val="715"/>
              </a:spcBef>
            </a:pPr>
            <a:endParaRPr lang="en-US" sz="2600" b="1" spc="40">
              <a:latin typeface="Aptos"/>
              <a:cs typeface="Arial"/>
            </a:endParaRPr>
          </a:p>
          <a:p>
            <a:pPr marL="12700">
              <a:lnSpc>
                <a:spcPct val="100000"/>
              </a:lnSpc>
              <a:spcBef>
                <a:spcPts val="715"/>
              </a:spcBef>
            </a:pPr>
            <a:r>
              <a:rPr lang="en-US" sz="2600" b="1" spc="40">
                <a:latin typeface="Aptos"/>
                <a:cs typeface="Arial"/>
                <a:hlinkClick r:id="rId2"/>
              </a:rPr>
              <a:t>LAnderson@AxiomCareOfAZ.com</a:t>
            </a:r>
            <a:endParaRPr lang="en-US" sz="2600" b="1" spc="40">
              <a:latin typeface="Aptos"/>
              <a:cs typeface="Arial"/>
            </a:endParaRPr>
          </a:p>
          <a:p>
            <a:pPr marL="12700">
              <a:spcBef>
                <a:spcPts val="715"/>
              </a:spcBef>
            </a:pPr>
            <a:r>
              <a:rPr lang="en-US" sz="2600" b="1" spc="40">
                <a:latin typeface="Aptos"/>
                <a:cs typeface="Arial"/>
              </a:rPr>
              <a:t>(928) 660-7342</a:t>
            </a:r>
          </a:p>
          <a:p>
            <a:pPr marL="12700">
              <a:spcBef>
                <a:spcPts val="715"/>
              </a:spcBef>
            </a:pPr>
            <a:endParaRPr lang="en-US" sz="2600" b="1" spc="40">
              <a:latin typeface="Aptos"/>
              <a:cs typeface="Arial"/>
            </a:endParaRPr>
          </a:p>
          <a:p>
            <a:pPr marL="12700">
              <a:lnSpc>
                <a:spcPct val="100000"/>
              </a:lnSpc>
              <a:spcBef>
                <a:spcPts val="715"/>
              </a:spcBef>
            </a:pPr>
            <a:r>
              <a:rPr lang="en-US" sz="2600" b="1" spc="40">
                <a:latin typeface="Aptos"/>
                <a:cs typeface="Arial"/>
                <a:hlinkClick r:id="rId3"/>
              </a:rPr>
              <a:t>LLong@AxiomCareOfAZ.com</a:t>
            </a:r>
            <a:endParaRPr lang="en-US" sz="2600" b="1" spc="40">
              <a:latin typeface="Aptos"/>
              <a:cs typeface="Arial"/>
            </a:endParaRPr>
          </a:p>
          <a:p>
            <a:pPr marL="12700">
              <a:spcBef>
                <a:spcPts val="715"/>
              </a:spcBef>
            </a:pPr>
            <a:r>
              <a:rPr lang="en-US" sz="2600" b="1" spc="40">
                <a:latin typeface="Aptos"/>
                <a:cs typeface="Arial"/>
              </a:rPr>
              <a:t>(602) 616-6968</a:t>
            </a:r>
          </a:p>
        </p:txBody>
      </p:sp>
      <p:pic>
        <p:nvPicPr>
          <p:cNvPr id="10" name="Picture 9" descr="A group of logos with text&#10;&#10;AI-generated content may be incorrect.">
            <a:extLst>
              <a:ext uri="{FF2B5EF4-FFF2-40B4-BE49-F238E27FC236}">
                <a16:creationId xmlns:a16="http://schemas.microsoft.com/office/drawing/2014/main" id="{1190AB13-19D5-818F-7A54-7DFCA71531EB}"/>
              </a:ext>
            </a:extLst>
          </p:cNvPr>
          <p:cNvPicPr>
            <a:picLocks noChangeAspect="1"/>
          </p:cNvPicPr>
          <p:nvPr/>
        </p:nvPicPr>
        <p:blipFill>
          <a:blip r:embed="rId4"/>
          <a:stretch>
            <a:fillRect/>
          </a:stretch>
        </p:blipFill>
        <p:spPr>
          <a:xfrm>
            <a:off x="14157571" y="4340132"/>
            <a:ext cx="4928824" cy="3786243"/>
          </a:xfrm>
          <a:prstGeom prst="rect">
            <a:avLst/>
          </a:prstGeom>
        </p:spPr>
      </p:pic>
      <p:grpSp>
        <p:nvGrpSpPr>
          <p:cNvPr id="15" name="object 5">
            <a:extLst>
              <a:ext uri="{FF2B5EF4-FFF2-40B4-BE49-F238E27FC236}">
                <a16:creationId xmlns:a16="http://schemas.microsoft.com/office/drawing/2014/main" id="{1CDB8E3C-5379-0BAC-1077-B3753EDA0C1E}"/>
              </a:ext>
            </a:extLst>
          </p:cNvPr>
          <p:cNvGrpSpPr/>
          <p:nvPr/>
        </p:nvGrpSpPr>
        <p:grpSpPr>
          <a:xfrm>
            <a:off x="3083255" y="858525"/>
            <a:ext cx="1551305" cy="1180465"/>
            <a:chOff x="3083255" y="858525"/>
            <a:chExt cx="1551305" cy="1180465"/>
          </a:xfrm>
        </p:grpSpPr>
        <p:sp>
          <p:nvSpPr>
            <p:cNvPr id="12" name="object 6">
              <a:extLst>
                <a:ext uri="{FF2B5EF4-FFF2-40B4-BE49-F238E27FC236}">
                  <a16:creationId xmlns:a16="http://schemas.microsoft.com/office/drawing/2014/main" id="{752889D3-95AC-B607-7B63-EBA497BDAB8A}"/>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3" name="object 7">
              <a:extLst>
                <a:ext uri="{FF2B5EF4-FFF2-40B4-BE49-F238E27FC236}">
                  <a16:creationId xmlns:a16="http://schemas.microsoft.com/office/drawing/2014/main" id="{A55FF9AD-1A6E-AD73-B06F-41669782444A}"/>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4" name="object 8">
              <a:extLst>
                <a:ext uri="{FF2B5EF4-FFF2-40B4-BE49-F238E27FC236}">
                  <a16:creationId xmlns:a16="http://schemas.microsoft.com/office/drawing/2014/main" id="{F2F19FE4-C097-3E5E-56F9-3162B541F9AF}"/>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0" name="object 9">
            <a:extLst>
              <a:ext uri="{FF2B5EF4-FFF2-40B4-BE49-F238E27FC236}">
                <a16:creationId xmlns:a16="http://schemas.microsoft.com/office/drawing/2014/main" id="{FF3600E0-81CE-DB75-90B4-00C7F664562B}"/>
              </a:ext>
            </a:extLst>
          </p:cNvPr>
          <p:cNvGrpSpPr/>
          <p:nvPr/>
        </p:nvGrpSpPr>
        <p:grpSpPr>
          <a:xfrm>
            <a:off x="6179858" y="858525"/>
            <a:ext cx="1551305" cy="1180465"/>
            <a:chOff x="6179858" y="858525"/>
            <a:chExt cx="1551305" cy="1180465"/>
          </a:xfrm>
        </p:grpSpPr>
        <p:sp>
          <p:nvSpPr>
            <p:cNvPr id="17" name="object 10">
              <a:extLst>
                <a:ext uri="{FF2B5EF4-FFF2-40B4-BE49-F238E27FC236}">
                  <a16:creationId xmlns:a16="http://schemas.microsoft.com/office/drawing/2014/main" id="{B8C9DC8A-3313-63E2-F1D7-5270EBD1AA6C}"/>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8" name="object 11">
              <a:extLst>
                <a:ext uri="{FF2B5EF4-FFF2-40B4-BE49-F238E27FC236}">
                  <a16:creationId xmlns:a16="http://schemas.microsoft.com/office/drawing/2014/main" id="{DD985DAD-B06F-9398-CE51-4F01B06B907E}"/>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9" name="object 12">
              <a:extLst>
                <a:ext uri="{FF2B5EF4-FFF2-40B4-BE49-F238E27FC236}">
                  <a16:creationId xmlns:a16="http://schemas.microsoft.com/office/drawing/2014/main" id="{B83D9AA9-7EA8-4327-60AE-D35318B86623}"/>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13">
            <a:extLst>
              <a:ext uri="{FF2B5EF4-FFF2-40B4-BE49-F238E27FC236}">
                <a16:creationId xmlns:a16="http://schemas.microsoft.com/office/drawing/2014/main" id="{E7998ED6-ABA1-89B5-F69B-9D520DB57F1B}"/>
              </a:ext>
            </a:extLst>
          </p:cNvPr>
          <p:cNvGrpSpPr/>
          <p:nvPr/>
        </p:nvGrpSpPr>
        <p:grpSpPr>
          <a:xfrm>
            <a:off x="12373076" y="858525"/>
            <a:ext cx="1551305" cy="1180465"/>
            <a:chOff x="12373076" y="858525"/>
            <a:chExt cx="1551305" cy="1180465"/>
          </a:xfrm>
        </p:grpSpPr>
        <p:sp>
          <p:nvSpPr>
            <p:cNvPr id="22" name="object 14">
              <a:extLst>
                <a:ext uri="{FF2B5EF4-FFF2-40B4-BE49-F238E27FC236}">
                  <a16:creationId xmlns:a16="http://schemas.microsoft.com/office/drawing/2014/main" id="{F873372B-0DB5-A576-1154-983C9EB3A816}"/>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23" name="object 15">
              <a:extLst>
                <a:ext uri="{FF2B5EF4-FFF2-40B4-BE49-F238E27FC236}">
                  <a16:creationId xmlns:a16="http://schemas.microsoft.com/office/drawing/2014/main" id="{377AFB37-8943-508D-BA75-594432C48122}"/>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16">
              <a:extLst>
                <a:ext uri="{FF2B5EF4-FFF2-40B4-BE49-F238E27FC236}">
                  <a16:creationId xmlns:a16="http://schemas.microsoft.com/office/drawing/2014/main" id="{3113BCDD-153C-C7F7-7D16-C6B24D71BF90}"/>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30" name="object 17">
            <a:extLst>
              <a:ext uri="{FF2B5EF4-FFF2-40B4-BE49-F238E27FC236}">
                <a16:creationId xmlns:a16="http://schemas.microsoft.com/office/drawing/2014/main" id="{1B6635E4-E62B-552B-475A-AD6159842063}"/>
              </a:ext>
            </a:extLst>
          </p:cNvPr>
          <p:cNvGrpSpPr/>
          <p:nvPr/>
        </p:nvGrpSpPr>
        <p:grpSpPr>
          <a:xfrm>
            <a:off x="15469693" y="858525"/>
            <a:ext cx="1551305" cy="1180465"/>
            <a:chOff x="15469693" y="858525"/>
            <a:chExt cx="1551305" cy="1180465"/>
          </a:xfrm>
        </p:grpSpPr>
        <p:sp>
          <p:nvSpPr>
            <p:cNvPr id="27" name="object 18">
              <a:extLst>
                <a:ext uri="{FF2B5EF4-FFF2-40B4-BE49-F238E27FC236}">
                  <a16:creationId xmlns:a16="http://schemas.microsoft.com/office/drawing/2014/main" id="{E19E9B59-BB32-8AF9-7220-AC06C3833679}"/>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28" name="object 19">
              <a:extLst>
                <a:ext uri="{FF2B5EF4-FFF2-40B4-BE49-F238E27FC236}">
                  <a16:creationId xmlns:a16="http://schemas.microsoft.com/office/drawing/2014/main" id="{04EF16CD-E348-B418-2AFF-494AB4DBE7A5}"/>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9" name="object 20">
              <a:extLst>
                <a:ext uri="{FF2B5EF4-FFF2-40B4-BE49-F238E27FC236}">
                  <a16:creationId xmlns:a16="http://schemas.microsoft.com/office/drawing/2014/main" id="{83FF3FEA-5AAE-1C38-01E0-16DD663B77E7}"/>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35" name="object 21">
            <a:extLst>
              <a:ext uri="{FF2B5EF4-FFF2-40B4-BE49-F238E27FC236}">
                <a16:creationId xmlns:a16="http://schemas.microsoft.com/office/drawing/2014/main" id="{F79693FA-3677-DDCE-1A11-14B750945C33}"/>
              </a:ext>
            </a:extLst>
          </p:cNvPr>
          <p:cNvGrpSpPr/>
          <p:nvPr/>
        </p:nvGrpSpPr>
        <p:grpSpPr>
          <a:xfrm>
            <a:off x="18566308" y="858525"/>
            <a:ext cx="1537970" cy="1180465"/>
            <a:chOff x="18566308" y="858525"/>
            <a:chExt cx="1537970" cy="1180465"/>
          </a:xfrm>
        </p:grpSpPr>
        <p:sp>
          <p:nvSpPr>
            <p:cNvPr id="32" name="object 22">
              <a:extLst>
                <a:ext uri="{FF2B5EF4-FFF2-40B4-BE49-F238E27FC236}">
                  <a16:creationId xmlns:a16="http://schemas.microsoft.com/office/drawing/2014/main" id="{2C432F54-6B09-F2DA-AFE7-ADE940971CFE}"/>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33" name="object 23">
              <a:extLst>
                <a:ext uri="{FF2B5EF4-FFF2-40B4-BE49-F238E27FC236}">
                  <a16:creationId xmlns:a16="http://schemas.microsoft.com/office/drawing/2014/main" id="{DA4DF0DB-AF4B-085D-5277-43EBA407CF29}"/>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4" name="object 24">
              <a:extLst>
                <a:ext uri="{FF2B5EF4-FFF2-40B4-BE49-F238E27FC236}">
                  <a16:creationId xmlns:a16="http://schemas.microsoft.com/office/drawing/2014/main" id="{589F21C2-D24F-DC8F-7E25-7C570A94B7CE}"/>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40" name="object 25">
            <a:extLst>
              <a:ext uri="{FF2B5EF4-FFF2-40B4-BE49-F238E27FC236}">
                <a16:creationId xmlns:a16="http://schemas.microsoft.com/office/drawing/2014/main" id="{CEB1D45B-FBB5-AE80-6990-C4D2D279B86B}"/>
              </a:ext>
            </a:extLst>
          </p:cNvPr>
          <p:cNvGrpSpPr/>
          <p:nvPr/>
        </p:nvGrpSpPr>
        <p:grpSpPr>
          <a:xfrm>
            <a:off x="0" y="858525"/>
            <a:ext cx="1537970" cy="1180465"/>
            <a:chOff x="0" y="858525"/>
            <a:chExt cx="1537970" cy="1180465"/>
          </a:xfrm>
        </p:grpSpPr>
        <p:sp>
          <p:nvSpPr>
            <p:cNvPr id="37" name="object 26">
              <a:extLst>
                <a:ext uri="{FF2B5EF4-FFF2-40B4-BE49-F238E27FC236}">
                  <a16:creationId xmlns:a16="http://schemas.microsoft.com/office/drawing/2014/main" id="{175768AB-F65B-4C9F-BAB0-7339C617F203}"/>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38" name="object 27">
              <a:extLst>
                <a:ext uri="{FF2B5EF4-FFF2-40B4-BE49-F238E27FC236}">
                  <a16:creationId xmlns:a16="http://schemas.microsoft.com/office/drawing/2014/main" id="{0158AB98-A446-E1A9-7FE5-EDCE27DD04DE}"/>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9" name="object 28">
              <a:extLst>
                <a:ext uri="{FF2B5EF4-FFF2-40B4-BE49-F238E27FC236}">
                  <a16:creationId xmlns:a16="http://schemas.microsoft.com/office/drawing/2014/main" id="{34ADF026-58F0-15C3-AAC5-DF670D607E31}"/>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45" name="object 29">
            <a:extLst>
              <a:ext uri="{FF2B5EF4-FFF2-40B4-BE49-F238E27FC236}">
                <a16:creationId xmlns:a16="http://schemas.microsoft.com/office/drawing/2014/main" id="{68A32E9A-B3C5-CC3C-BBCE-DEE48FBD5CE2}"/>
              </a:ext>
            </a:extLst>
          </p:cNvPr>
          <p:cNvGrpSpPr/>
          <p:nvPr/>
        </p:nvGrpSpPr>
        <p:grpSpPr>
          <a:xfrm>
            <a:off x="9276474" y="858525"/>
            <a:ext cx="1551305" cy="1180465"/>
            <a:chOff x="9276474" y="858525"/>
            <a:chExt cx="1551305" cy="1180465"/>
          </a:xfrm>
        </p:grpSpPr>
        <p:sp>
          <p:nvSpPr>
            <p:cNvPr id="42" name="object 30">
              <a:extLst>
                <a:ext uri="{FF2B5EF4-FFF2-40B4-BE49-F238E27FC236}">
                  <a16:creationId xmlns:a16="http://schemas.microsoft.com/office/drawing/2014/main" id="{F2D95DD7-9FCC-BFA0-542C-2754E6B1B255}"/>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43" name="object 31">
              <a:extLst>
                <a:ext uri="{FF2B5EF4-FFF2-40B4-BE49-F238E27FC236}">
                  <a16:creationId xmlns:a16="http://schemas.microsoft.com/office/drawing/2014/main" id="{B74C9C44-97D3-1B9B-DD1F-8C586D9EF426}"/>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44" name="object 32">
              <a:extLst>
                <a:ext uri="{FF2B5EF4-FFF2-40B4-BE49-F238E27FC236}">
                  <a16:creationId xmlns:a16="http://schemas.microsoft.com/office/drawing/2014/main" id="{B04D5D27-2024-FA02-6299-6058E02EF2BA}"/>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46" name="Picture 45" descr="A qr code with a blue and white background&#10;&#10;AI-generated content may be incorrect.">
            <a:extLst>
              <a:ext uri="{FF2B5EF4-FFF2-40B4-BE49-F238E27FC236}">
                <a16:creationId xmlns:a16="http://schemas.microsoft.com/office/drawing/2014/main" id="{B902C0E9-AA91-37A2-9429-A6C9AB3AD9F3}"/>
              </a:ext>
            </a:extLst>
          </p:cNvPr>
          <p:cNvPicPr>
            <a:picLocks noChangeAspect="1"/>
          </p:cNvPicPr>
          <p:nvPr/>
        </p:nvPicPr>
        <p:blipFill>
          <a:blip r:embed="rId5"/>
          <a:stretch>
            <a:fillRect/>
          </a:stretch>
        </p:blipFill>
        <p:spPr>
          <a:xfrm>
            <a:off x="6730592" y="3022865"/>
            <a:ext cx="6634560" cy="641905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tanding in front of a building&#10;&#10;AI-generated content may be incorrect.">
            <a:extLst>
              <a:ext uri="{FF2B5EF4-FFF2-40B4-BE49-F238E27FC236}">
                <a16:creationId xmlns:a16="http://schemas.microsoft.com/office/drawing/2014/main" id="{7311B71A-7E69-0E4B-47EB-FBA039D94AAC}"/>
              </a:ext>
            </a:extLst>
          </p:cNvPr>
          <p:cNvPicPr>
            <a:picLocks noChangeAspect="1"/>
          </p:cNvPicPr>
          <p:nvPr/>
        </p:nvPicPr>
        <p:blipFill>
          <a:blip r:embed="rId2"/>
          <a:stretch>
            <a:fillRect/>
          </a:stretch>
        </p:blipFill>
        <p:spPr>
          <a:xfrm>
            <a:off x="0" y="1021708"/>
            <a:ext cx="20093782" cy="9262759"/>
          </a:xfrm>
          <a:prstGeom prst="rect">
            <a:avLst/>
          </a:prstGeom>
        </p:spPr>
      </p:pic>
      <p:pic>
        <p:nvPicPr>
          <p:cNvPr id="3" name="Picture 2" descr="A black background with grey letters&#10;&#10;AI-generated content may be incorrect.">
            <a:extLst>
              <a:ext uri="{FF2B5EF4-FFF2-40B4-BE49-F238E27FC236}">
                <a16:creationId xmlns:a16="http://schemas.microsoft.com/office/drawing/2014/main" id="{6F54FA93-57AF-524C-D967-4116718C0D0E}"/>
              </a:ext>
            </a:extLst>
          </p:cNvPr>
          <p:cNvPicPr>
            <a:picLocks noChangeAspect="1"/>
          </p:cNvPicPr>
          <p:nvPr/>
        </p:nvPicPr>
        <p:blipFill>
          <a:blip r:embed="rId3"/>
          <a:srcRect l="9060" t="-1724" r="-9174" b="3448"/>
          <a:stretch>
            <a:fillRect/>
          </a:stretch>
        </p:blipFill>
        <p:spPr>
          <a:xfrm>
            <a:off x="0" y="2484431"/>
            <a:ext cx="20116850" cy="1295897"/>
          </a:xfrm>
          <a:prstGeom prst="rect">
            <a:avLst/>
          </a:prstGeom>
        </p:spPr>
      </p:pic>
    </p:spTree>
    <p:extLst>
      <p:ext uri="{BB962C8B-B14F-4D97-AF65-F5344CB8AC3E}">
        <p14:creationId xmlns:p14="http://schemas.microsoft.com/office/powerpoint/2010/main" val="906532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A9FBAC5-C062-315B-6940-42EEE7F470D2}"/>
              </a:ext>
            </a:extLst>
          </p:cNvPr>
          <p:cNvSpPr/>
          <p:nvPr/>
        </p:nvSpPr>
        <p:spPr>
          <a:xfrm>
            <a:off x="1195793" y="2255518"/>
            <a:ext cx="17458775" cy="8541622"/>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1811545" y="2649374"/>
            <a:ext cx="13059384" cy="1161857"/>
          </a:xfrm>
          <a:prstGeom prst="rect">
            <a:avLst/>
          </a:prstGeom>
        </p:spPr>
        <p:txBody>
          <a:bodyPr vert="horz" wrap="square" lIns="0" tIns="15240" rIns="0" bIns="0" rtlCol="0" anchor="t">
            <a:spAutoFit/>
          </a:bodyPr>
          <a:lstStyle/>
          <a:p>
            <a:pPr marL="12700">
              <a:spcBef>
                <a:spcPts val="120"/>
              </a:spcBef>
            </a:pPr>
            <a:r>
              <a:rPr lang="en-US" spc="-25">
                <a:latin typeface="Aptos"/>
              </a:rPr>
              <a:t>Land Acknowledgement</a:t>
            </a:r>
            <a:endParaRPr lang="en-US" spc="-25">
              <a:latin typeface="Aptos" panose="020B0004020202020204" pitchFamily="34" charset="0"/>
            </a:endParaRPr>
          </a:p>
        </p:txBody>
      </p:sp>
      <p:sp>
        <p:nvSpPr>
          <p:cNvPr id="4" name="object 4"/>
          <p:cNvSpPr txBox="1"/>
          <p:nvPr/>
        </p:nvSpPr>
        <p:spPr>
          <a:xfrm>
            <a:off x="1808681" y="4090690"/>
            <a:ext cx="16193831" cy="5910336"/>
          </a:xfrm>
          <a:prstGeom prst="rect">
            <a:avLst/>
          </a:prstGeom>
        </p:spPr>
        <p:txBody>
          <a:bodyPr vert="horz" wrap="square" lIns="0" tIns="102870" rIns="0" bIns="0" rtlCol="0" anchor="t">
            <a:spAutoFit/>
          </a:bodyPr>
          <a:lstStyle/>
          <a:p>
            <a:pPr>
              <a:lnSpc>
                <a:spcPct val="200000"/>
              </a:lnSpc>
            </a:pPr>
            <a:r>
              <a:rPr lang="en-US" sz="2400" b="1">
                <a:latin typeface="Aptos"/>
              </a:rPr>
              <a:t>The </a:t>
            </a:r>
            <a:r>
              <a:rPr lang="en-US" sz="2400" b="1" err="1">
                <a:latin typeface="Aptos"/>
              </a:rPr>
              <a:t>Yideeską́ądi</a:t>
            </a:r>
            <a:r>
              <a:rPr lang="en-US" sz="2400" b="1">
                <a:latin typeface="Aptos"/>
              </a:rPr>
              <a:t> </a:t>
            </a:r>
            <a:r>
              <a:rPr lang="en-US" sz="2400" b="1" err="1">
                <a:latin typeface="Aptos"/>
              </a:rPr>
              <a:t>Hózhǫǫ́jí</a:t>
            </a:r>
            <a:r>
              <a:rPr lang="en-US" sz="2400" b="1">
                <a:latin typeface="Aptos"/>
              </a:rPr>
              <a:t> Center and Axiom Care acknowledge the ancestral and contemporary homelands of the Akimel O’odham and </a:t>
            </a:r>
            <a:r>
              <a:rPr lang="en-US" sz="2400" b="1" err="1">
                <a:latin typeface="Aptos"/>
              </a:rPr>
              <a:t>Piipaash</a:t>
            </a:r>
            <a:r>
              <a:rPr lang="en-US" sz="2400" b="1">
                <a:latin typeface="Aptos"/>
              </a:rPr>
              <a:t> peoples. </a:t>
            </a:r>
            <a:r>
              <a:rPr lang="en-US" sz="2400">
                <a:latin typeface="Aptos"/>
              </a:rPr>
              <a:t>As guests on these lands, we recognize our responsibility to be good relatives and to uphold our role as caretakers by providing compassionate, culturally grounded, and effective care for Indigenous people seeking healing from addiction. Through the </a:t>
            </a:r>
            <a:r>
              <a:rPr lang="en-US" sz="2400" err="1">
                <a:latin typeface="Aptos"/>
              </a:rPr>
              <a:t>Yideeską́ądi</a:t>
            </a:r>
            <a:r>
              <a:rPr lang="en-US" sz="2400">
                <a:latin typeface="Aptos"/>
              </a:rPr>
              <a:t> </a:t>
            </a:r>
            <a:r>
              <a:rPr lang="en-US" sz="2400" err="1">
                <a:latin typeface="Aptos"/>
              </a:rPr>
              <a:t>Hózhǫǫ́jí</a:t>
            </a:r>
            <a:r>
              <a:rPr lang="en-US" sz="2400">
                <a:latin typeface="Aptos"/>
              </a:rPr>
              <a:t> Center, we offer a healing experience rooted in Diné values and honor traditional practices, including the Navajo Wellness Model, healing circles, GONA principles, and evidence-based care aligned with SAMHSA best practices.</a:t>
            </a:r>
            <a:r>
              <a:rPr lang="en-US" sz="2400" b="1">
                <a:latin typeface="Aptos"/>
              </a:rPr>
              <a:t> We further affirm our respect for the sovereignty of Arizona’s twenty-two Tribes and acknowledge the many Indigenous relatives from across Turtle Island who now call </a:t>
            </a:r>
            <a:r>
              <a:rPr lang="en-US" sz="2400" b="1" err="1">
                <a:latin typeface="Aptos"/>
              </a:rPr>
              <a:t>Hoozdo</a:t>
            </a:r>
            <a:r>
              <a:rPr lang="en-US" sz="2400" b="1">
                <a:latin typeface="Aptos"/>
              </a:rPr>
              <a:t> (Phoenix) home.</a:t>
            </a:r>
            <a:endParaRPr lang="en-US" b="1"/>
          </a:p>
        </p:txBody>
      </p:sp>
      <p:grpSp>
        <p:nvGrpSpPr>
          <p:cNvPr id="5" name="object 5"/>
          <p:cNvGrpSpPr/>
          <p:nvPr/>
        </p:nvGrpSpPr>
        <p:grpSpPr>
          <a:xfrm>
            <a:off x="3083259" y="858524"/>
            <a:ext cx="1551305" cy="1180465"/>
            <a:chOff x="3083259" y="858524"/>
            <a:chExt cx="1551305" cy="1180465"/>
          </a:xfrm>
        </p:grpSpPr>
        <p:sp>
          <p:nvSpPr>
            <p:cNvPr id="6" name="object 6"/>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p:cNvGrpSpPr/>
          <p:nvPr/>
        </p:nvGrpSpPr>
        <p:grpSpPr>
          <a:xfrm>
            <a:off x="6179868" y="858524"/>
            <a:ext cx="1551305" cy="1180465"/>
            <a:chOff x="6179868" y="858524"/>
            <a:chExt cx="1551305" cy="1180465"/>
          </a:xfrm>
        </p:grpSpPr>
        <p:sp>
          <p:nvSpPr>
            <p:cNvPr id="10" name="object 10"/>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p:cNvGrpSpPr/>
          <p:nvPr/>
        </p:nvGrpSpPr>
        <p:grpSpPr>
          <a:xfrm>
            <a:off x="12373088" y="858524"/>
            <a:ext cx="1551305" cy="1180465"/>
            <a:chOff x="12373088" y="858524"/>
            <a:chExt cx="1551305" cy="1180465"/>
          </a:xfrm>
        </p:grpSpPr>
        <p:sp>
          <p:nvSpPr>
            <p:cNvPr id="14" name="object 14"/>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p:cNvGrpSpPr/>
          <p:nvPr/>
        </p:nvGrpSpPr>
        <p:grpSpPr>
          <a:xfrm>
            <a:off x="15469699" y="858524"/>
            <a:ext cx="1551305" cy="1180465"/>
            <a:chOff x="15469699" y="858524"/>
            <a:chExt cx="1551305" cy="1180465"/>
          </a:xfrm>
        </p:grpSpPr>
        <p:sp>
          <p:nvSpPr>
            <p:cNvPr id="18" name="object 18"/>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p:cNvGrpSpPr/>
          <p:nvPr/>
        </p:nvGrpSpPr>
        <p:grpSpPr>
          <a:xfrm>
            <a:off x="18566310" y="858524"/>
            <a:ext cx="1537970" cy="1180465"/>
            <a:chOff x="18566310" y="858524"/>
            <a:chExt cx="1537970" cy="1180465"/>
          </a:xfrm>
        </p:grpSpPr>
        <p:sp>
          <p:nvSpPr>
            <p:cNvPr id="22" name="object 22"/>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p:cNvGrpSpPr/>
          <p:nvPr/>
        </p:nvGrpSpPr>
        <p:grpSpPr>
          <a:xfrm>
            <a:off x="0" y="858524"/>
            <a:ext cx="1537970" cy="1180465"/>
            <a:chOff x="0" y="858524"/>
            <a:chExt cx="1537970" cy="1180465"/>
          </a:xfrm>
        </p:grpSpPr>
        <p:sp>
          <p:nvSpPr>
            <p:cNvPr id="26" name="object 26"/>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p:cNvGrpSpPr/>
          <p:nvPr/>
        </p:nvGrpSpPr>
        <p:grpSpPr>
          <a:xfrm>
            <a:off x="9276478" y="858524"/>
            <a:ext cx="1551305" cy="1180465"/>
            <a:chOff x="9276478" y="858524"/>
            <a:chExt cx="1551305" cy="1180465"/>
          </a:xfrm>
        </p:grpSpPr>
        <p:sp>
          <p:nvSpPr>
            <p:cNvPr id="30" name="object 30"/>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6F5E99-DBDA-CF1C-01FB-6EFE0E18E4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F1A7EDA-FB3D-A1A4-C144-9BC5FF851162}"/>
              </a:ext>
            </a:extLst>
          </p:cNvPr>
          <p:cNvSpPr txBox="1">
            <a:spLocks noGrp="1"/>
          </p:cNvSpPr>
          <p:nvPr>
            <p:ph type="title"/>
          </p:nvPr>
        </p:nvSpPr>
        <p:spPr>
          <a:prstGeom prst="rect">
            <a:avLst/>
          </a:prstGeom>
        </p:spPr>
        <p:txBody>
          <a:bodyPr vert="horz" wrap="square" lIns="0" tIns="15240" rIns="0" bIns="0" rtlCol="0">
            <a:spAutoFit/>
          </a:bodyPr>
          <a:lstStyle/>
          <a:p>
            <a:pPr marL="12700">
              <a:lnSpc>
                <a:spcPct val="100000"/>
              </a:lnSpc>
              <a:spcBef>
                <a:spcPts val="120"/>
              </a:spcBef>
            </a:pPr>
            <a:r>
              <a:rPr lang="en-US" spc="-25" dirty="0">
                <a:latin typeface="Aptos" panose="020B0004020202020204" pitchFamily="34" charset="0"/>
              </a:rPr>
              <a:t>Navajo YHC</a:t>
            </a:r>
            <a:endParaRPr spc="-25" dirty="0">
              <a:latin typeface="Aptos" panose="020B0004020202020204" pitchFamily="34" charset="0"/>
            </a:endParaRPr>
          </a:p>
        </p:txBody>
      </p:sp>
      <p:sp>
        <p:nvSpPr>
          <p:cNvPr id="4" name="object 4">
            <a:extLst>
              <a:ext uri="{FF2B5EF4-FFF2-40B4-BE49-F238E27FC236}">
                <a16:creationId xmlns:a16="http://schemas.microsoft.com/office/drawing/2014/main" id="{A0FE8715-B9BD-3F8F-6530-BA4B9CF2DA70}"/>
              </a:ext>
            </a:extLst>
          </p:cNvPr>
          <p:cNvSpPr txBox="1"/>
          <p:nvPr/>
        </p:nvSpPr>
        <p:spPr>
          <a:xfrm>
            <a:off x="1811545" y="4680892"/>
            <a:ext cx="7318375" cy="3697744"/>
          </a:xfrm>
          <a:prstGeom prst="rect">
            <a:avLst/>
          </a:prstGeom>
        </p:spPr>
        <p:txBody>
          <a:bodyPr vert="horz" wrap="square" lIns="0" tIns="102870" rIns="0" bIns="0" rtlCol="0">
            <a:spAutoFit/>
          </a:bodyPr>
          <a:lstStyle/>
          <a:p>
            <a:pPr>
              <a:lnSpc>
                <a:spcPct val="200000"/>
              </a:lnSpc>
            </a:pPr>
            <a:r>
              <a:rPr lang="en-US" sz="2400" b="1" dirty="0" err="1">
                <a:latin typeface="Aptos" panose="020B0004020202020204" pitchFamily="34" charset="0"/>
              </a:rPr>
              <a:t>Yideeską́ądi</a:t>
            </a:r>
            <a:r>
              <a:rPr lang="en-US" sz="2400" b="1" dirty="0">
                <a:latin typeface="Aptos" panose="020B0004020202020204" pitchFamily="34" charset="0"/>
              </a:rPr>
              <a:t> </a:t>
            </a:r>
            <a:r>
              <a:rPr lang="en-US" sz="2400" b="1" dirty="0" err="1">
                <a:latin typeface="Aptos" panose="020B0004020202020204" pitchFamily="34" charset="0"/>
              </a:rPr>
              <a:t>Hózhǫ́ǫ́jí</a:t>
            </a:r>
            <a:r>
              <a:rPr lang="en-US" sz="2400" b="1" dirty="0">
                <a:latin typeface="Aptos" panose="020B0004020202020204" pitchFamily="34" charset="0"/>
              </a:rPr>
              <a:t> Center (YHC) </a:t>
            </a:r>
            <a:r>
              <a:rPr lang="en-US" sz="2400" dirty="0">
                <a:latin typeface="Aptos" panose="020B0004020202020204" pitchFamily="34" charset="0"/>
              </a:rPr>
              <a:t>is a </a:t>
            </a:r>
            <a:r>
              <a:rPr lang="en-US" sz="2400" b="1" dirty="0">
                <a:latin typeface="Aptos" panose="020B0004020202020204" pitchFamily="34" charset="0"/>
              </a:rPr>
              <a:t>Navajo Nation-owned</a:t>
            </a:r>
            <a:r>
              <a:rPr lang="en-US" sz="2400" dirty="0">
                <a:latin typeface="Aptos" panose="020B0004020202020204" pitchFamily="34" charset="0"/>
              </a:rPr>
              <a:t> residential substance use treatment facility in Phoenix dedicated to serving members of the Navajo Nation and their families located at 3008 N. 3</a:t>
            </a:r>
            <a:r>
              <a:rPr lang="en-US" sz="2400" baseline="30000" dirty="0">
                <a:latin typeface="Aptos" panose="020B0004020202020204" pitchFamily="34" charset="0"/>
              </a:rPr>
              <a:t>rd</a:t>
            </a:r>
            <a:r>
              <a:rPr lang="en-US" sz="2400" dirty="0">
                <a:latin typeface="Aptos" panose="020B0004020202020204" pitchFamily="34" charset="0"/>
              </a:rPr>
              <a:t> Street in Central Phoenix.</a:t>
            </a:r>
          </a:p>
        </p:txBody>
      </p:sp>
      <p:grpSp>
        <p:nvGrpSpPr>
          <p:cNvPr id="5" name="object 5">
            <a:extLst>
              <a:ext uri="{FF2B5EF4-FFF2-40B4-BE49-F238E27FC236}">
                <a16:creationId xmlns:a16="http://schemas.microsoft.com/office/drawing/2014/main" id="{F0F156B6-3F21-06F4-15B4-49B9B6C9925C}"/>
              </a:ext>
            </a:extLst>
          </p:cNvPr>
          <p:cNvGrpSpPr/>
          <p:nvPr/>
        </p:nvGrpSpPr>
        <p:grpSpPr>
          <a:xfrm>
            <a:off x="3083259" y="858524"/>
            <a:ext cx="1315711" cy="1180465"/>
            <a:chOff x="3083259" y="858524"/>
            <a:chExt cx="1551305" cy="1180465"/>
          </a:xfrm>
        </p:grpSpPr>
        <p:sp>
          <p:nvSpPr>
            <p:cNvPr id="6" name="object 6">
              <a:extLst>
                <a:ext uri="{FF2B5EF4-FFF2-40B4-BE49-F238E27FC236}">
                  <a16:creationId xmlns:a16="http://schemas.microsoft.com/office/drawing/2014/main" id="{07E5B43D-6ED9-A407-954D-2FEDB6C3778F}"/>
                </a:ext>
              </a:extLst>
            </p:cNvPr>
            <p:cNvSpPr/>
            <p:nvPr/>
          </p:nvSpPr>
          <p:spPr>
            <a:xfrm>
              <a:off x="3083255"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561C8852-007D-0262-A8DF-68BCFB7E250C}"/>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60BF697A-E97C-6EEC-B6ED-9511DEFCFCE8}"/>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9" name="object 9">
            <a:extLst>
              <a:ext uri="{FF2B5EF4-FFF2-40B4-BE49-F238E27FC236}">
                <a16:creationId xmlns:a16="http://schemas.microsoft.com/office/drawing/2014/main" id="{294EC346-A21B-6D43-7CF8-D3A191CBD18F}"/>
              </a:ext>
            </a:extLst>
          </p:cNvPr>
          <p:cNvGrpSpPr/>
          <p:nvPr/>
        </p:nvGrpSpPr>
        <p:grpSpPr>
          <a:xfrm>
            <a:off x="6179868" y="858524"/>
            <a:ext cx="1315711" cy="1180465"/>
            <a:chOff x="6179868" y="858524"/>
            <a:chExt cx="1551305" cy="1180465"/>
          </a:xfrm>
        </p:grpSpPr>
        <p:sp>
          <p:nvSpPr>
            <p:cNvPr id="10" name="object 10">
              <a:extLst>
                <a:ext uri="{FF2B5EF4-FFF2-40B4-BE49-F238E27FC236}">
                  <a16:creationId xmlns:a16="http://schemas.microsoft.com/office/drawing/2014/main" id="{0FB065C5-52A2-279C-71FA-0909B898CAE9}"/>
                </a:ext>
              </a:extLst>
            </p:cNvPr>
            <p:cNvSpPr/>
            <p:nvPr/>
          </p:nvSpPr>
          <p:spPr>
            <a:xfrm>
              <a:off x="6179858"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1" name="object 11">
              <a:extLst>
                <a:ext uri="{FF2B5EF4-FFF2-40B4-BE49-F238E27FC236}">
                  <a16:creationId xmlns:a16="http://schemas.microsoft.com/office/drawing/2014/main" id="{C4748FB0-0E8F-327F-7012-56FCAC9FAED9}"/>
                </a:ext>
              </a:extLst>
            </p:cNvPr>
            <p:cNvSpPr/>
            <p:nvPr/>
          </p:nvSpPr>
          <p:spPr>
            <a:xfrm>
              <a:off x="661920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F272E0E4-0673-118A-CF6D-ED0B4BF92E5D}"/>
                </a:ext>
              </a:extLst>
            </p:cNvPr>
            <p:cNvSpPr/>
            <p:nvPr/>
          </p:nvSpPr>
          <p:spPr>
            <a:xfrm>
              <a:off x="674401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3" name="object 13">
            <a:extLst>
              <a:ext uri="{FF2B5EF4-FFF2-40B4-BE49-F238E27FC236}">
                <a16:creationId xmlns:a16="http://schemas.microsoft.com/office/drawing/2014/main" id="{1B6F923F-9C4E-9FC0-6C3A-74BB0E9D8DB1}"/>
              </a:ext>
            </a:extLst>
          </p:cNvPr>
          <p:cNvGrpSpPr/>
          <p:nvPr/>
        </p:nvGrpSpPr>
        <p:grpSpPr>
          <a:xfrm>
            <a:off x="12373088" y="858524"/>
            <a:ext cx="1315711" cy="1180465"/>
            <a:chOff x="12373088" y="858524"/>
            <a:chExt cx="1551305" cy="1180465"/>
          </a:xfrm>
        </p:grpSpPr>
        <p:sp>
          <p:nvSpPr>
            <p:cNvPr id="14" name="object 14">
              <a:extLst>
                <a:ext uri="{FF2B5EF4-FFF2-40B4-BE49-F238E27FC236}">
                  <a16:creationId xmlns:a16="http://schemas.microsoft.com/office/drawing/2014/main" id="{1E36643D-8BBB-D8E1-799F-66C21C7C215D}"/>
                </a:ext>
              </a:extLst>
            </p:cNvPr>
            <p:cNvSpPr/>
            <p:nvPr/>
          </p:nvSpPr>
          <p:spPr>
            <a:xfrm>
              <a:off x="12373076"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CAA379BD-144B-2294-FDCE-9C9071DDFA48}"/>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60FC778F-FB33-70C2-3208-B88D38E2FF90}"/>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17" name="object 17">
            <a:extLst>
              <a:ext uri="{FF2B5EF4-FFF2-40B4-BE49-F238E27FC236}">
                <a16:creationId xmlns:a16="http://schemas.microsoft.com/office/drawing/2014/main" id="{00FCEC74-5E22-10AA-FC49-EE36CE992D5D}"/>
              </a:ext>
            </a:extLst>
          </p:cNvPr>
          <p:cNvGrpSpPr/>
          <p:nvPr/>
        </p:nvGrpSpPr>
        <p:grpSpPr>
          <a:xfrm>
            <a:off x="15469699" y="858524"/>
            <a:ext cx="1315711" cy="1180465"/>
            <a:chOff x="15469699" y="858524"/>
            <a:chExt cx="1551305" cy="1180465"/>
          </a:xfrm>
        </p:grpSpPr>
        <p:sp>
          <p:nvSpPr>
            <p:cNvPr id="18" name="object 18">
              <a:extLst>
                <a:ext uri="{FF2B5EF4-FFF2-40B4-BE49-F238E27FC236}">
                  <a16:creationId xmlns:a16="http://schemas.microsoft.com/office/drawing/2014/main" id="{00BBB571-8CA3-976D-415B-A503A972D964}"/>
                </a:ext>
              </a:extLst>
            </p:cNvPr>
            <p:cNvSpPr/>
            <p:nvPr/>
          </p:nvSpPr>
          <p:spPr>
            <a:xfrm>
              <a:off x="15469693" y="858525"/>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F4DE1354-696D-D0B2-191D-F78BF0FB6EEE}"/>
                </a:ext>
              </a:extLst>
            </p:cNvPr>
            <p:cNvSpPr/>
            <p:nvPr/>
          </p:nvSpPr>
          <p:spPr>
            <a:xfrm>
              <a:off x="1590903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B4A1D457-F336-EC0C-6AE9-2E89B33F8EE1}"/>
                </a:ext>
              </a:extLst>
            </p:cNvPr>
            <p:cNvSpPr/>
            <p:nvPr/>
          </p:nvSpPr>
          <p:spPr>
            <a:xfrm>
              <a:off x="1603385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1" name="object 21">
            <a:extLst>
              <a:ext uri="{FF2B5EF4-FFF2-40B4-BE49-F238E27FC236}">
                <a16:creationId xmlns:a16="http://schemas.microsoft.com/office/drawing/2014/main" id="{4E9BF31A-C402-835B-2744-402B8FB203B7}"/>
              </a:ext>
            </a:extLst>
          </p:cNvPr>
          <p:cNvGrpSpPr/>
          <p:nvPr/>
        </p:nvGrpSpPr>
        <p:grpSpPr>
          <a:xfrm>
            <a:off x="18566310" y="858524"/>
            <a:ext cx="1302376" cy="1180465"/>
            <a:chOff x="18566310" y="858524"/>
            <a:chExt cx="1537970" cy="1180465"/>
          </a:xfrm>
        </p:grpSpPr>
        <p:sp>
          <p:nvSpPr>
            <p:cNvPr id="22" name="object 22">
              <a:extLst>
                <a:ext uri="{FF2B5EF4-FFF2-40B4-BE49-F238E27FC236}">
                  <a16:creationId xmlns:a16="http://schemas.microsoft.com/office/drawing/2014/main" id="{23D8A3A5-60C1-A15E-59BF-B171987B2DD6}"/>
                </a:ext>
              </a:extLst>
            </p:cNvPr>
            <p:cNvSpPr/>
            <p:nvPr/>
          </p:nvSpPr>
          <p:spPr>
            <a:xfrm>
              <a:off x="18566308" y="858525"/>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p>
              <a:endParaRPr/>
            </a:p>
          </p:txBody>
        </p:sp>
        <p:sp>
          <p:nvSpPr>
            <p:cNvPr id="23" name="object 23">
              <a:extLst>
                <a:ext uri="{FF2B5EF4-FFF2-40B4-BE49-F238E27FC236}">
                  <a16:creationId xmlns:a16="http://schemas.microsoft.com/office/drawing/2014/main" id="{163B39AD-3C75-4522-0C53-EAE68448F8DE}"/>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96AEAA93-FD0B-F95E-7223-14FDB1F1CE27}"/>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5" name="object 25">
            <a:extLst>
              <a:ext uri="{FF2B5EF4-FFF2-40B4-BE49-F238E27FC236}">
                <a16:creationId xmlns:a16="http://schemas.microsoft.com/office/drawing/2014/main" id="{699743E8-2053-A885-6690-7BD43CAAF95C}"/>
              </a:ext>
            </a:extLst>
          </p:cNvPr>
          <p:cNvGrpSpPr/>
          <p:nvPr/>
        </p:nvGrpSpPr>
        <p:grpSpPr>
          <a:xfrm>
            <a:off x="0" y="858524"/>
            <a:ext cx="1302376" cy="1180465"/>
            <a:chOff x="0" y="858524"/>
            <a:chExt cx="1537970" cy="1180465"/>
          </a:xfrm>
        </p:grpSpPr>
        <p:sp>
          <p:nvSpPr>
            <p:cNvPr id="26" name="object 26">
              <a:extLst>
                <a:ext uri="{FF2B5EF4-FFF2-40B4-BE49-F238E27FC236}">
                  <a16:creationId xmlns:a16="http://schemas.microsoft.com/office/drawing/2014/main" id="{828BB343-C86E-EC0A-9BC8-082873BC965E}"/>
                </a:ext>
              </a:extLst>
            </p:cNvPr>
            <p:cNvSpPr/>
            <p:nvPr/>
          </p:nvSpPr>
          <p:spPr>
            <a:xfrm>
              <a:off x="0" y="858525"/>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75574048-8401-A2E4-6DF1-47A67EDAB865}"/>
                </a:ext>
              </a:extLst>
            </p:cNvPr>
            <p:cNvSpPr/>
            <p:nvPr/>
          </p:nvSpPr>
          <p:spPr>
            <a:xfrm>
              <a:off x="425988" y="1187380"/>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8" name="object 28">
              <a:extLst>
                <a:ext uri="{FF2B5EF4-FFF2-40B4-BE49-F238E27FC236}">
                  <a16:creationId xmlns:a16="http://schemas.microsoft.com/office/drawing/2014/main" id="{C9D7DD6B-3B11-DA98-AED9-E076359F87B1}"/>
                </a:ext>
              </a:extLst>
            </p:cNvPr>
            <p:cNvSpPr/>
            <p:nvPr/>
          </p:nvSpPr>
          <p:spPr>
            <a:xfrm>
              <a:off x="55080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grpSp>
        <p:nvGrpSpPr>
          <p:cNvPr id="29" name="object 29">
            <a:extLst>
              <a:ext uri="{FF2B5EF4-FFF2-40B4-BE49-F238E27FC236}">
                <a16:creationId xmlns:a16="http://schemas.microsoft.com/office/drawing/2014/main" id="{6D185278-E13C-C932-B3B9-04739EA88650}"/>
              </a:ext>
            </a:extLst>
          </p:cNvPr>
          <p:cNvGrpSpPr/>
          <p:nvPr/>
        </p:nvGrpSpPr>
        <p:grpSpPr>
          <a:xfrm>
            <a:off x="9276478" y="858524"/>
            <a:ext cx="1296078" cy="1180465"/>
            <a:chOff x="9276478" y="858524"/>
            <a:chExt cx="1551305" cy="1180465"/>
          </a:xfrm>
        </p:grpSpPr>
        <p:sp>
          <p:nvSpPr>
            <p:cNvPr id="30" name="object 30">
              <a:extLst>
                <a:ext uri="{FF2B5EF4-FFF2-40B4-BE49-F238E27FC236}">
                  <a16:creationId xmlns:a16="http://schemas.microsoft.com/office/drawing/2014/main" id="{5260727F-D28F-66C3-E111-40F4643A5441}"/>
                </a:ext>
              </a:extLst>
            </p:cNvPr>
            <p:cNvSpPr/>
            <p:nvPr/>
          </p:nvSpPr>
          <p:spPr>
            <a:xfrm>
              <a:off x="9276474" y="858525"/>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p>
              <a:endParaRPr/>
            </a:p>
          </p:txBody>
        </p:sp>
        <p:sp>
          <p:nvSpPr>
            <p:cNvPr id="31" name="object 31">
              <a:extLst>
                <a:ext uri="{FF2B5EF4-FFF2-40B4-BE49-F238E27FC236}">
                  <a16:creationId xmlns:a16="http://schemas.microsoft.com/office/drawing/2014/main" id="{9CBF7CDB-0D2D-39B8-7D42-E47A20F37E11}"/>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32" name="object 32">
              <a:extLst>
                <a:ext uri="{FF2B5EF4-FFF2-40B4-BE49-F238E27FC236}">
                  <a16:creationId xmlns:a16="http://schemas.microsoft.com/office/drawing/2014/main" id="{07920DBC-22BF-BE3F-C459-A011BDA61D30}"/>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pic>
        <p:nvPicPr>
          <p:cNvPr id="35" name="Picture 34">
            <a:extLst>
              <a:ext uri="{FF2B5EF4-FFF2-40B4-BE49-F238E27FC236}">
                <a16:creationId xmlns:a16="http://schemas.microsoft.com/office/drawing/2014/main" id="{051549D2-D544-3719-3DC7-B25997A5BB3D}"/>
              </a:ext>
            </a:extLst>
          </p:cNvPr>
          <p:cNvPicPr>
            <a:picLocks noChangeAspect="1"/>
          </p:cNvPicPr>
          <p:nvPr/>
        </p:nvPicPr>
        <p:blipFill>
          <a:blip r:embed="rId2"/>
          <a:stretch>
            <a:fillRect/>
          </a:stretch>
        </p:blipFill>
        <p:spPr>
          <a:xfrm>
            <a:off x="10615867" y="3749675"/>
            <a:ext cx="7676688" cy="5562600"/>
          </a:xfrm>
          <a:prstGeom prst="rect">
            <a:avLst/>
          </a:prstGeom>
        </p:spPr>
      </p:pic>
      <p:sp>
        <p:nvSpPr>
          <p:cNvPr id="33" name="TextBox 32">
            <a:extLst>
              <a:ext uri="{FF2B5EF4-FFF2-40B4-BE49-F238E27FC236}">
                <a16:creationId xmlns:a16="http://schemas.microsoft.com/office/drawing/2014/main" id="{3FC6D994-0CA9-F9CA-58D2-DC0681FAB054}"/>
              </a:ext>
            </a:extLst>
          </p:cNvPr>
          <p:cNvSpPr txBox="1"/>
          <p:nvPr/>
        </p:nvSpPr>
        <p:spPr>
          <a:xfrm>
            <a:off x="1811545" y="8848138"/>
            <a:ext cx="4368315" cy="523220"/>
          </a:xfrm>
          <a:prstGeom prst="rect">
            <a:avLst/>
          </a:prstGeom>
          <a:noFill/>
        </p:spPr>
        <p:txBody>
          <a:bodyPr wrap="square">
            <a:spAutoFit/>
          </a:bodyPr>
          <a:lstStyle/>
          <a:p>
            <a:r>
              <a:rPr lang="en-US" sz="2800" b="1" spc="-25" dirty="0">
                <a:solidFill>
                  <a:srgbClr val="03708B"/>
                </a:solidFill>
                <a:latin typeface="Aptos" panose="020B0004020202020204" pitchFamily="34" charset="0"/>
                <a:ea typeface="+mj-ea"/>
                <a:cs typeface="Arial"/>
              </a:rPr>
              <a:t>Virtual Tour: </a:t>
            </a:r>
            <a:r>
              <a:rPr lang="en-US" sz="2800" spc="-25" dirty="0">
                <a:solidFill>
                  <a:srgbClr val="03708B"/>
                </a:solidFill>
                <a:latin typeface="Aptos" panose="020B0004020202020204" pitchFamily="34" charset="0"/>
                <a:ea typeface="+mj-ea"/>
                <a:cs typeface="Arial"/>
                <a:hlinkClick r:id="rId3"/>
              </a:rPr>
              <a:t>YHC Facility </a:t>
            </a:r>
            <a:endParaRPr lang="en-US" sz="2800" spc="-25" dirty="0">
              <a:solidFill>
                <a:srgbClr val="03708B"/>
              </a:solidFill>
              <a:latin typeface="Aptos" panose="020B0004020202020204" pitchFamily="34" charset="0"/>
              <a:ea typeface="+mj-ea"/>
              <a:cs typeface="Arial"/>
            </a:endParaRPr>
          </a:p>
        </p:txBody>
      </p:sp>
    </p:spTree>
    <p:extLst>
      <p:ext uri="{BB962C8B-B14F-4D97-AF65-F5344CB8AC3E}">
        <p14:creationId xmlns:p14="http://schemas.microsoft.com/office/powerpoint/2010/main" val="32718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256295" y="1153528"/>
            <a:ext cx="378460" cy="590550"/>
          </a:xfrm>
          <a:custGeom>
            <a:avLst/>
            <a:gdLst/>
            <a:ahLst/>
            <a:cxnLst/>
            <a:rect l="l" t="t" r="r" b="b"/>
            <a:pathLst>
              <a:path w="378460"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 name="object 3"/>
          <p:cNvSpPr/>
          <p:nvPr/>
        </p:nvSpPr>
        <p:spPr>
          <a:xfrm>
            <a:off x="3083259" y="1153528"/>
            <a:ext cx="378460" cy="590550"/>
          </a:xfrm>
          <a:custGeom>
            <a:avLst/>
            <a:gdLst/>
            <a:ahLst/>
            <a:cxnLst/>
            <a:rect l="l" t="t" r="r" b="b"/>
            <a:pathLst>
              <a:path w="378460"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4" name="object 4"/>
          <p:cNvGrpSpPr/>
          <p:nvPr/>
        </p:nvGrpSpPr>
        <p:grpSpPr>
          <a:xfrm>
            <a:off x="3461364" y="858524"/>
            <a:ext cx="795020" cy="1180465"/>
            <a:chOff x="3461364" y="858524"/>
            <a:chExt cx="795020" cy="1180465"/>
          </a:xfrm>
        </p:grpSpPr>
        <p:sp>
          <p:nvSpPr>
            <p:cNvPr id="5" name="object 5"/>
            <p:cNvSpPr/>
            <p:nvPr/>
          </p:nvSpPr>
          <p:spPr>
            <a:xfrm>
              <a:off x="3461359"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6" name="object 6"/>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7" name="object 7"/>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8" name="object 8"/>
          <p:cNvSpPr/>
          <p:nvPr/>
        </p:nvSpPr>
        <p:spPr>
          <a:xfrm>
            <a:off x="735290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9" name="object 9"/>
          <p:cNvSpPr/>
          <p:nvPr/>
        </p:nvSpPr>
        <p:spPr>
          <a:xfrm>
            <a:off x="617986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0" name="object 10"/>
          <p:cNvGrpSpPr/>
          <p:nvPr/>
        </p:nvGrpSpPr>
        <p:grpSpPr>
          <a:xfrm>
            <a:off x="6557976" y="858524"/>
            <a:ext cx="795020" cy="1180465"/>
            <a:chOff x="6557976" y="858524"/>
            <a:chExt cx="795020" cy="1180465"/>
          </a:xfrm>
        </p:grpSpPr>
        <p:sp>
          <p:nvSpPr>
            <p:cNvPr id="11" name="object 11"/>
            <p:cNvSpPr/>
            <p:nvPr/>
          </p:nvSpPr>
          <p:spPr>
            <a:xfrm>
              <a:off x="6557975" y="858525"/>
              <a:ext cx="795020" cy="1180465"/>
            </a:xfrm>
            <a:custGeom>
              <a:avLst/>
              <a:gdLst/>
              <a:ahLst/>
              <a:cxnLst/>
              <a:rect l="l" t="t" r="r" b="b"/>
              <a:pathLst>
                <a:path w="795020" h="1180464">
                  <a:moveTo>
                    <a:pt x="378104" y="885024"/>
                  </a:moveTo>
                  <a:lnTo>
                    <a:pt x="0" y="590016"/>
                  </a:lnTo>
                  <a:lnTo>
                    <a:pt x="0" y="1180033"/>
                  </a:lnTo>
                  <a:lnTo>
                    <a:pt x="378104" y="885024"/>
                  </a:lnTo>
                  <a:close/>
                </a:path>
                <a:path w="795020" h="1180464">
                  <a:moveTo>
                    <a:pt x="378104" y="295008"/>
                  </a:moveTo>
                  <a:lnTo>
                    <a:pt x="0" y="0"/>
                  </a:lnTo>
                  <a:lnTo>
                    <a:pt x="0" y="590016"/>
                  </a:lnTo>
                  <a:lnTo>
                    <a:pt x="378104" y="295008"/>
                  </a:lnTo>
                  <a:close/>
                </a:path>
                <a:path w="795020" h="1180464">
                  <a:moveTo>
                    <a:pt x="794918" y="590016"/>
                  </a:moveTo>
                  <a:lnTo>
                    <a:pt x="416801" y="885024"/>
                  </a:lnTo>
                  <a:lnTo>
                    <a:pt x="794918" y="1180033"/>
                  </a:lnTo>
                  <a:lnTo>
                    <a:pt x="794918" y="590016"/>
                  </a:lnTo>
                  <a:close/>
                </a:path>
                <a:path w="795020" h="1180464">
                  <a:moveTo>
                    <a:pt x="794918" y="0"/>
                  </a:moveTo>
                  <a:lnTo>
                    <a:pt x="416801"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2" name="object 12"/>
            <p:cNvSpPr/>
            <p:nvPr/>
          </p:nvSpPr>
          <p:spPr>
            <a:xfrm>
              <a:off x="661920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3" name="object 13"/>
            <p:cNvSpPr/>
            <p:nvPr/>
          </p:nvSpPr>
          <p:spPr>
            <a:xfrm>
              <a:off x="674402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14" name="object 14"/>
          <p:cNvSpPr/>
          <p:nvPr/>
        </p:nvSpPr>
        <p:spPr>
          <a:xfrm>
            <a:off x="13546128"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15" name="object 15"/>
          <p:cNvSpPr/>
          <p:nvPr/>
        </p:nvSpPr>
        <p:spPr>
          <a:xfrm>
            <a:off x="1237308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6" name="object 16"/>
          <p:cNvGrpSpPr/>
          <p:nvPr/>
        </p:nvGrpSpPr>
        <p:grpSpPr>
          <a:xfrm>
            <a:off x="12751196" y="858524"/>
            <a:ext cx="795020" cy="1180465"/>
            <a:chOff x="12751196" y="858524"/>
            <a:chExt cx="795020" cy="1180465"/>
          </a:xfrm>
        </p:grpSpPr>
        <p:sp>
          <p:nvSpPr>
            <p:cNvPr id="17" name="object 17"/>
            <p:cNvSpPr/>
            <p:nvPr/>
          </p:nvSpPr>
          <p:spPr>
            <a:xfrm>
              <a:off x="1275119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18" y="590016"/>
                  </a:moveTo>
                  <a:lnTo>
                    <a:pt x="416814" y="885024"/>
                  </a:lnTo>
                  <a:lnTo>
                    <a:pt x="794918" y="1180033"/>
                  </a:lnTo>
                  <a:lnTo>
                    <a:pt x="794918" y="590016"/>
                  </a:lnTo>
                  <a:close/>
                </a:path>
                <a:path w="795019" h="1180464">
                  <a:moveTo>
                    <a:pt x="794918" y="0"/>
                  </a:moveTo>
                  <a:lnTo>
                    <a:pt x="416814"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8" name="object 18"/>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9" name="object 19"/>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0" name="object 20"/>
          <p:cNvSpPr/>
          <p:nvPr/>
        </p:nvSpPr>
        <p:spPr>
          <a:xfrm>
            <a:off x="1664273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21" name="object 21"/>
          <p:cNvSpPr/>
          <p:nvPr/>
        </p:nvSpPr>
        <p:spPr>
          <a:xfrm>
            <a:off x="15469699"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2" name="object 22"/>
          <p:cNvGrpSpPr/>
          <p:nvPr/>
        </p:nvGrpSpPr>
        <p:grpSpPr>
          <a:xfrm>
            <a:off x="15847806" y="858524"/>
            <a:ext cx="795020" cy="1180465"/>
            <a:chOff x="15847806" y="858524"/>
            <a:chExt cx="795020" cy="1180465"/>
          </a:xfrm>
        </p:grpSpPr>
        <p:sp>
          <p:nvSpPr>
            <p:cNvPr id="23" name="object 23"/>
            <p:cNvSpPr/>
            <p:nvPr/>
          </p:nvSpPr>
          <p:spPr>
            <a:xfrm>
              <a:off x="15847797"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24" name="object 24"/>
            <p:cNvSpPr/>
            <p:nvPr/>
          </p:nvSpPr>
          <p:spPr>
            <a:xfrm>
              <a:off x="1590903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5" name="object 25"/>
            <p:cNvSpPr/>
            <p:nvPr/>
          </p:nvSpPr>
          <p:spPr>
            <a:xfrm>
              <a:off x="1603385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6" name="object 26"/>
          <p:cNvSpPr/>
          <p:nvPr/>
        </p:nvSpPr>
        <p:spPr>
          <a:xfrm>
            <a:off x="19545007" y="1163944"/>
            <a:ext cx="365125" cy="569595"/>
          </a:xfrm>
          <a:custGeom>
            <a:avLst/>
            <a:gdLst/>
            <a:ahLst/>
            <a:cxnLst/>
            <a:rect l="l" t="t" r="r" b="b"/>
            <a:pathLst>
              <a:path w="365125" h="569594">
                <a:moveTo>
                  <a:pt x="364753" y="0"/>
                </a:moveTo>
                <a:lnTo>
                  <a:pt x="0" y="284590"/>
                </a:lnTo>
                <a:lnTo>
                  <a:pt x="364753" y="569180"/>
                </a:lnTo>
                <a:lnTo>
                  <a:pt x="364753" y="0"/>
                </a:lnTo>
                <a:close/>
              </a:path>
            </a:pathLst>
          </a:custGeom>
          <a:solidFill>
            <a:srgbClr val="1F6886">
              <a:alpha val="9999"/>
            </a:srgbClr>
          </a:solidFill>
        </p:spPr>
        <p:txBody>
          <a:bodyPr wrap="square" lIns="0" tIns="0" rIns="0" bIns="0" rtlCol="0"/>
          <a:lstStyle/>
          <a:p>
            <a:endParaRPr/>
          </a:p>
        </p:txBody>
      </p:sp>
      <p:sp>
        <p:nvSpPr>
          <p:cNvPr id="27" name="object 27"/>
          <p:cNvSpPr/>
          <p:nvPr/>
        </p:nvSpPr>
        <p:spPr>
          <a:xfrm>
            <a:off x="18371970"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8" name="object 28"/>
          <p:cNvGrpSpPr/>
          <p:nvPr/>
        </p:nvGrpSpPr>
        <p:grpSpPr>
          <a:xfrm>
            <a:off x="18750077" y="858524"/>
            <a:ext cx="795020" cy="1180465"/>
            <a:chOff x="18944417" y="858524"/>
            <a:chExt cx="795020" cy="1180465"/>
          </a:xfrm>
        </p:grpSpPr>
        <p:sp>
          <p:nvSpPr>
            <p:cNvPr id="29" name="object 29"/>
            <p:cNvSpPr/>
            <p:nvPr/>
          </p:nvSpPr>
          <p:spPr>
            <a:xfrm>
              <a:off x="18944413"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0" name="object 30"/>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1" name="object 31"/>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2" name="object 32"/>
          <p:cNvSpPr/>
          <p:nvPr/>
        </p:nvSpPr>
        <p:spPr>
          <a:xfrm>
            <a:off x="115968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3" name="object 33"/>
          <p:cNvSpPr/>
          <p:nvPr/>
        </p:nvSpPr>
        <p:spPr>
          <a:xfrm>
            <a:off x="0" y="1163945"/>
            <a:ext cx="365125" cy="569595"/>
          </a:xfrm>
          <a:custGeom>
            <a:avLst/>
            <a:gdLst/>
            <a:ahLst/>
            <a:cxnLst/>
            <a:rect l="l" t="t" r="r" b="b"/>
            <a:pathLst>
              <a:path w="365125" h="569594">
                <a:moveTo>
                  <a:pt x="0" y="0"/>
                </a:moveTo>
                <a:lnTo>
                  <a:pt x="0" y="569179"/>
                </a:lnTo>
                <a:lnTo>
                  <a:pt x="364752" y="284589"/>
                </a:lnTo>
                <a:lnTo>
                  <a:pt x="0" y="0"/>
                </a:lnTo>
                <a:close/>
              </a:path>
            </a:pathLst>
          </a:custGeom>
          <a:solidFill>
            <a:srgbClr val="1F6886">
              <a:alpha val="9999"/>
            </a:srgbClr>
          </a:solidFill>
        </p:spPr>
        <p:txBody>
          <a:bodyPr wrap="square" lIns="0" tIns="0" rIns="0" bIns="0" rtlCol="0"/>
          <a:lstStyle/>
          <a:p>
            <a:endParaRPr/>
          </a:p>
        </p:txBody>
      </p:sp>
      <p:grpSp>
        <p:nvGrpSpPr>
          <p:cNvPr id="34" name="object 34"/>
          <p:cNvGrpSpPr/>
          <p:nvPr/>
        </p:nvGrpSpPr>
        <p:grpSpPr>
          <a:xfrm>
            <a:off x="364755" y="858524"/>
            <a:ext cx="795020" cy="1180465"/>
            <a:chOff x="364755" y="858524"/>
            <a:chExt cx="795020" cy="1180465"/>
          </a:xfrm>
        </p:grpSpPr>
        <p:sp>
          <p:nvSpPr>
            <p:cNvPr id="35" name="object 35"/>
            <p:cNvSpPr/>
            <p:nvPr/>
          </p:nvSpPr>
          <p:spPr>
            <a:xfrm>
              <a:off x="36474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6" name="object 36"/>
            <p:cNvSpPr/>
            <p:nvPr/>
          </p:nvSpPr>
          <p:spPr>
            <a:xfrm>
              <a:off x="42598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7" name="object 37"/>
            <p:cNvSpPr/>
            <p:nvPr/>
          </p:nvSpPr>
          <p:spPr>
            <a:xfrm>
              <a:off x="550799"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8" name="object 38"/>
          <p:cNvSpPr/>
          <p:nvPr/>
        </p:nvSpPr>
        <p:spPr>
          <a:xfrm>
            <a:off x="1044951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solidFill>
        </p:spPr>
        <p:txBody>
          <a:bodyPr wrap="square" lIns="0" tIns="0" rIns="0" bIns="0" rtlCol="0"/>
          <a:lstStyle/>
          <a:p>
            <a:endParaRPr/>
          </a:p>
        </p:txBody>
      </p:sp>
      <p:sp>
        <p:nvSpPr>
          <p:cNvPr id="39" name="object 39"/>
          <p:cNvSpPr/>
          <p:nvPr/>
        </p:nvSpPr>
        <p:spPr>
          <a:xfrm>
            <a:off x="927647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solidFill>
        </p:spPr>
        <p:txBody>
          <a:bodyPr wrap="square" lIns="0" tIns="0" rIns="0" bIns="0" rtlCol="0"/>
          <a:lstStyle/>
          <a:p>
            <a:endParaRPr/>
          </a:p>
        </p:txBody>
      </p:sp>
      <p:grpSp>
        <p:nvGrpSpPr>
          <p:cNvPr id="40" name="object 40"/>
          <p:cNvGrpSpPr/>
          <p:nvPr/>
        </p:nvGrpSpPr>
        <p:grpSpPr>
          <a:xfrm>
            <a:off x="9654586" y="858524"/>
            <a:ext cx="795020" cy="1180465"/>
            <a:chOff x="9654586" y="858524"/>
            <a:chExt cx="795020" cy="1180465"/>
          </a:xfrm>
        </p:grpSpPr>
        <p:sp>
          <p:nvSpPr>
            <p:cNvPr id="41" name="object 41"/>
            <p:cNvSpPr/>
            <p:nvPr/>
          </p:nvSpPr>
          <p:spPr>
            <a:xfrm>
              <a:off x="9654578"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solidFill>
          </p:spPr>
          <p:txBody>
            <a:bodyPr wrap="square" lIns="0" tIns="0" rIns="0" bIns="0" rtlCol="0"/>
            <a:lstStyle/>
            <a:p>
              <a:endParaRPr/>
            </a:p>
          </p:txBody>
        </p:sp>
        <p:sp>
          <p:nvSpPr>
            <p:cNvPr id="42" name="object 42"/>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43" name="object 43"/>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
        <p:nvSpPr>
          <p:cNvPr id="44" name="object 44"/>
          <p:cNvSpPr txBox="1">
            <a:spLocks noGrp="1"/>
          </p:cNvSpPr>
          <p:nvPr>
            <p:ph type="title"/>
          </p:nvPr>
        </p:nvSpPr>
        <p:spPr>
          <a:xfrm>
            <a:off x="1538146" y="3253265"/>
            <a:ext cx="9562179" cy="1161857"/>
          </a:xfrm>
          <a:prstGeom prst="rect">
            <a:avLst/>
          </a:prstGeom>
        </p:spPr>
        <p:txBody>
          <a:bodyPr vert="horz" wrap="square" lIns="0" tIns="15240" rIns="0" bIns="0" rtlCol="0">
            <a:spAutoFit/>
          </a:bodyPr>
          <a:lstStyle/>
          <a:p>
            <a:pPr marL="74295">
              <a:lnSpc>
                <a:spcPct val="100000"/>
              </a:lnSpc>
              <a:spcBef>
                <a:spcPts val="120"/>
              </a:spcBef>
            </a:pPr>
            <a:r>
              <a:rPr lang="en-US" spc="-315">
                <a:latin typeface="Aptos" panose="020B0004020202020204" pitchFamily="34" charset="0"/>
              </a:rPr>
              <a:t>Navajo Healing Navajo</a:t>
            </a:r>
            <a:endParaRPr spc="-315">
              <a:latin typeface="Aptos" panose="020B0004020202020204" pitchFamily="34" charset="0"/>
            </a:endParaRPr>
          </a:p>
        </p:txBody>
      </p:sp>
      <p:sp>
        <p:nvSpPr>
          <p:cNvPr id="45" name="object 45"/>
          <p:cNvSpPr txBox="1"/>
          <p:nvPr/>
        </p:nvSpPr>
        <p:spPr>
          <a:xfrm>
            <a:off x="2031234" y="4762193"/>
            <a:ext cx="7684583" cy="4576894"/>
          </a:xfrm>
          <a:prstGeom prst="rect">
            <a:avLst/>
          </a:prstGeom>
        </p:spPr>
        <p:txBody>
          <a:bodyPr vert="horz" wrap="square" lIns="0" tIns="102870" rIns="0" bIns="0" rtlCol="0">
            <a:spAutoFit/>
          </a:bodyPr>
          <a:lstStyle/>
          <a:p>
            <a:pPr marL="12700">
              <a:lnSpc>
                <a:spcPct val="100000"/>
              </a:lnSpc>
              <a:spcBef>
                <a:spcPts val="810"/>
              </a:spcBef>
            </a:pPr>
            <a:endParaRPr lang="en-US" sz="2000" b="1">
              <a:latin typeface="Century Gothic Navajo"/>
              <a:cs typeface="Century Gothic Navajo"/>
            </a:endParaRPr>
          </a:p>
          <a:p>
            <a:pPr marL="12700">
              <a:lnSpc>
                <a:spcPct val="100000"/>
              </a:lnSpc>
              <a:spcBef>
                <a:spcPts val="810"/>
              </a:spcBef>
            </a:pPr>
            <a:r>
              <a:rPr lang="en-US" sz="2400">
                <a:latin typeface="Aptos" panose="020B0004020202020204" pitchFamily="34" charset="0"/>
                <a:cs typeface="Century Gothic Navajo"/>
              </a:rPr>
              <a:t>YHC was established to ensure access to </a:t>
            </a:r>
            <a:r>
              <a:rPr lang="en-US" sz="2400" b="1">
                <a:latin typeface="Aptos" panose="020B0004020202020204" pitchFamily="34" charset="0"/>
                <a:cs typeface="Century Gothic Navajo"/>
              </a:rPr>
              <a:t>effective, culturally relevant care for members of the Navajo Nation</a:t>
            </a:r>
            <a:r>
              <a:rPr lang="en-US" sz="2400">
                <a:latin typeface="Aptos" panose="020B0004020202020204" pitchFamily="34" charset="0"/>
                <a:cs typeface="Century Gothic Navajo"/>
              </a:rPr>
              <a:t> and their families, addressing intergenerational trauma through a </a:t>
            </a:r>
            <a:r>
              <a:rPr lang="en-US" sz="2400" b="1">
                <a:latin typeface="Aptos" panose="020B0004020202020204" pitchFamily="34" charset="0"/>
                <a:cs typeface="Century Gothic Navajo"/>
              </a:rPr>
              <a:t>trauma-informed care model.</a:t>
            </a:r>
          </a:p>
          <a:p>
            <a:pPr marL="12700">
              <a:lnSpc>
                <a:spcPct val="100000"/>
              </a:lnSpc>
              <a:spcBef>
                <a:spcPts val="810"/>
              </a:spcBef>
            </a:pPr>
            <a:endParaRPr lang="en-US" sz="2400" b="1">
              <a:latin typeface="Aptos" panose="020B0004020202020204" pitchFamily="34" charset="0"/>
              <a:cs typeface="Century Gothic Navajo"/>
            </a:endParaRPr>
          </a:p>
          <a:p>
            <a:pPr marL="12700">
              <a:spcBef>
                <a:spcPts val="810"/>
              </a:spcBef>
            </a:pPr>
            <a:r>
              <a:rPr lang="en-US" sz="2400">
                <a:latin typeface="Aptos" panose="020B0004020202020204" pitchFamily="34" charset="0"/>
              </a:rPr>
              <a:t>YHC is operated in partnership with the </a:t>
            </a:r>
            <a:r>
              <a:rPr lang="en-US" sz="2400" b="1">
                <a:latin typeface="Aptos" panose="020B0004020202020204" pitchFamily="34" charset="0"/>
              </a:rPr>
              <a:t>Navajo Department of Health (NDOH)</a:t>
            </a:r>
            <a:r>
              <a:rPr lang="en-US" sz="2400">
                <a:latin typeface="Aptos" panose="020B0004020202020204" pitchFamily="34" charset="0"/>
              </a:rPr>
              <a:t>,</a:t>
            </a:r>
            <a:r>
              <a:rPr lang="en-US" sz="2400" b="1">
                <a:latin typeface="Aptos" panose="020B0004020202020204" pitchFamily="34" charset="0"/>
              </a:rPr>
              <a:t> </a:t>
            </a:r>
            <a:r>
              <a:rPr lang="en-US" sz="2400">
                <a:latin typeface="Aptos" panose="020B0004020202020204" pitchFamily="34" charset="0"/>
              </a:rPr>
              <a:t>the </a:t>
            </a:r>
            <a:r>
              <a:rPr lang="en-US" sz="2400" b="1">
                <a:latin typeface="Aptos" panose="020B0004020202020204" pitchFamily="34" charset="0"/>
              </a:rPr>
              <a:t>Navajo Division of Behavioral and Mental Health Services (</a:t>
            </a:r>
            <a:r>
              <a:rPr lang="en-US" sz="2800" b="1">
                <a:latin typeface="Aptos" panose="020B0004020202020204" pitchFamily="34" charset="0"/>
              </a:rPr>
              <a:t>DBMHS</a:t>
            </a:r>
            <a:r>
              <a:rPr lang="en-US" sz="2400" b="1">
                <a:latin typeface="Aptos" panose="020B0004020202020204" pitchFamily="34" charset="0"/>
              </a:rPr>
              <a:t>)</a:t>
            </a:r>
            <a:r>
              <a:rPr lang="en-US" sz="2400">
                <a:latin typeface="Aptos" panose="020B0004020202020204" pitchFamily="34" charset="0"/>
              </a:rPr>
              <a:t> and </a:t>
            </a:r>
            <a:r>
              <a:rPr lang="en-US" sz="2400" b="1">
                <a:latin typeface="Aptos" panose="020B0004020202020204" pitchFamily="34" charset="0"/>
              </a:rPr>
              <a:t>Axiom Care. </a:t>
            </a:r>
          </a:p>
          <a:p>
            <a:pPr marL="12700">
              <a:lnSpc>
                <a:spcPct val="100000"/>
              </a:lnSpc>
              <a:spcBef>
                <a:spcPts val="810"/>
              </a:spcBef>
            </a:pPr>
            <a:endParaRPr lang="en-US" sz="2400">
              <a:latin typeface="Century Gothic Navajo"/>
              <a:cs typeface="Century Gothic Navajo"/>
            </a:endParaRPr>
          </a:p>
        </p:txBody>
      </p:sp>
      <p:pic>
        <p:nvPicPr>
          <p:cNvPr id="48" name="Picture 47" descr="A group of logos with text&#10;&#10;AI-generated content may be incorrect.">
            <a:extLst>
              <a:ext uri="{FF2B5EF4-FFF2-40B4-BE49-F238E27FC236}">
                <a16:creationId xmlns:a16="http://schemas.microsoft.com/office/drawing/2014/main" id="{178E0A93-6508-098C-60BA-A3F39223E8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3088" y="3063875"/>
            <a:ext cx="5569350" cy="56422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00C35-D13D-D28B-6FF9-178A2074BA53}"/>
              </a:ext>
            </a:extLst>
          </p:cNvPr>
          <p:cNvSpPr>
            <a:spLocks noGrp="1"/>
          </p:cNvSpPr>
          <p:nvPr/>
        </p:nvSpPr>
        <p:spPr>
          <a:xfrm>
            <a:off x="0" y="2576961"/>
            <a:ext cx="20103573" cy="2185798"/>
          </a:xfrm>
          <a:prstGeom prst="rect">
            <a:avLst/>
          </a:prstGeom>
        </p:spPr>
        <p:txBody>
          <a:bodyPr vert="horz" lIns="91440" tIns="45720" rIns="91440" bIns="45720" rtlCol="0" anchor="ctr">
            <a:normAutofit/>
          </a:bodyP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algn="ctr"/>
            <a:r>
              <a:rPr lang="en-US" sz="7000" b="1" dirty="0">
                <a:solidFill>
                  <a:srgbClr val="1F6886"/>
                </a:solidFill>
                <a:latin typeface="+mn-lt"/>
              </a:rPr>
              <a:t>Establishment of </a:t>
            </a:r>
            <a:r>
              <a:rPr lang="en-US" sz="7000" b="1" dirty="0" err="1">
                <a:solidFill>
                  <a:srgbClr val="1F6886"/>
                </a:solidFill>
                <a:latin typeface="+mn-lt"/>
              </a:rPr>
              <a:t>Yideeską́ądi</a:t>
            </a:r>
            <a:r>
              <a:rPr lang="en-US" sz="7000" b="1" dirty="0">
                <a:solidFill>
                  <a:srgbClr val="1F6886"/>
                </a:solidFill>
                <a:latin typeface="+mn-lt"/>
              </a:rPr>
              <a:t> </a:t>
            </a:r>
            <a:r>
              <a:rPr lang="en-US" sz="7000" b="1" dirty="0" err="1">
                <a:solidFill>
                  <a:srgbClr val="1F6886"/>
                </a:solidFill>
                <a:latin typeface="+mn-lt"/>
              </a:rPr>
              <a:t>Hózhǫ́ǫ́jí</a:t>
            </a:r>
            <a:r>
              <a:rPr lang="en-US" sz="7000" b="1" dirty="0">
                <a:solidFill>
                  <a:srgbClr val="1F6886"/>
                </a:solidFill>
                <a:latin typeface="+mn-lt"/>
              </a:rPr>
              <a:t> Center</a:t>
            </a:r>
          </a:p>
        </p:txBody>
      </p:sp>
      <p:grpSp>
        <p:nvGrpSpPr>
          <p:cNvPr id="3" name="Group 2">
            <a:extLst>
              <a:ext uri="{FF2B5EF4-FFF2-40B4-BE49-F238E27FC236}">
                <a16:creationId xmlns:a16="http://schemas.microsoft.com/office/drawing/2014/main" id="{799F5313-B304-BEA4-CD6D-77CBC8453A3C}"/>
              </a:ext>
            </a:extLst>
          </p:cNvPr>
          <p:cNvGrpSpPr/>
          <p:nvPr/>
        </p:nvGrpSpPr>
        <p:grpSpPr>
          <a:xfrm>
            <a:off x="20339" y="858863"/>
            <a:ext cx="20083234" cy="1062577"/>
            <a:chOff x="707" y="858863"/>
            <a:chExt cx="20104278" cy="1180465"/>
          </a:xfrm>
        </p:grpSpPr>
        <p:grpSp>
          <p:nvGrpSpPr>
            <p:cNvPr id="6" name="object 5">
              <a:extLst>
                <a:ext uri="{FF2B5EF4-FFF2-40B4-BE49-F238E27FC236}">
                  <a16:creationId xmlns:a16="http://schemas.microsoft.com/office/drawing/2014/main" id="{FA66F882-0770-8FFE-B156-CC1A1C72F437}"/>
                </a:ext>
              </a:extLst>
            </p:cNvPr>
            <p:cNvGrpSpPr/>
            <p:nvPr/>
          </p:nvGrpSpPr>
          <p:grpSpPr>
            <a:xfrm>
              <a:off x="3083962" y="858863"/>
              <a:ext cx="1551305" cy="1180465"/>
              <a:chOff x="3083962" y="858863"/>
              <a:chExt cx="1551305" cy="1180465"/>
            </a:xfrm>
          </p:grpSpPr>
          <p:sp>
            <p:nvSpPr>
              <p:cNvPr id="31" name="object 6">
                <a:extLst>
                  <a:ext uri="{FF2B5EF4-FFF2-40B4-BE49-F238E27FC236}">
                    <a16:creationId xmlns:a16="http://schemas.microsoft.com/office/drawing/2014/main" id="{BB5F2432-FE14-3EE0-D42C-17FA693EEA24}"/>
                  </a:ext>
                </a:extLst>
              </p:cNvPr>
              <p:cNvSpPr/>
              <p:nvPr/>
            </p:nvSpPr>
            <p:spPr>
              <a:xfrm>
                <a:off x="3083962"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2" name="object 7">
                <a:extLst>
                  <a:ext uri="{FF2B5EF4-FFF2-40B4-BE49-F238E27FC236}">
                    <a16:creationId xmlns:a16="http://schemas.microsoft.com/office/drawing/2014/main" id="{8D512B6C-8274-AFBC-35FF-C26D93B6304A}"/>
                  </a:ext>
                </a:extLst>
              </p:cNvPr>
              <p:cNvSpPr/>
              <p:nvPr/>
            </p:nvSpPr>
            <p:spPr>
              <a:xfrm>
                <a:off x="352330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3" name="object 8">
                <a:extLst>
                  <a:ext uri="{FF2B5EF4-FFF2-40B4-BE49-F238E27FC236}">
                    <a16:creationId xmlns:a16="http://schemas.microsoft.com/office/drawing/2014/main" id="{05CB7654-70C1-B5D6-35D4-2649A89681AF}"/>
                  </a:ext>
                </a:extLst>
              </p:cNvPr>
              <p:cNvSpPr/>
              <p:nvPr/>
            </p:nvSpPr>
            <p:spPr>
              <a:xfrm>
                <a:off x="364811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7" name="object 9">
              <a:extLst>
                <a:ext uri="{FF2B5EF4-FFF2-40B4-BE49-F238E27FC236}">
                  <a16:creationId xmlns:a16="http://schemas.microsoft.com/office/drawing/2014/main" id="{B179C75F-C0FB-8E15-6AB1-8D0C16A56267}"/>
                </a:ext>
              </a:extLst>
            </p:cNvPr>
            <p:cNvGrpSpPr/>
            <p:nvPr/>
          </p:nvGrpSpPr>
          <p:grpSpPr>
            <a:xfrm>
              <a:off x="6180565" y="858863"/>
              <a:ext cx="1551305" cy="1180465"/>
              <a:chOff x="6180565" y="858863"/>
              <a:chExt cx="1551305" cy="1180465"/>
            </a:xfrm>
          </p:grpSpPr>
          <p:sp>
            <p:nvSpPr>
              <p:cNvPr id="28" name="object 10">
                <a:extLst>
                  <a:ext uri="{FF2B5EF4-FFF2-40B4-BE49-F238E27FC236}">
                    <a16:creationId xmlns:a16="http://schemas.microsoft.com/office/drawing/2014/main" id="{7FFC9516-8E5E-98A4-42AB-B3DA77FA7051}"/>
                  </a:ext>
                </a:extLst>
              </p:cNvPr>
              <p:cNvSpPr/>
              <p:nvPr/>
            </p:nvSpPr>
            <p:spPr>
              <a:xfrm>
                <a:off x="6180565"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9" name="object 11">
                <a:extLst>
                  <a:ext uri="{FF2B5EF4-FFF2-40B4-BE49-F238E27FC236}">
                    <a16:creationId xmlns:a16="http://schemas.microsoft.com/office/drawing/2014/main" id="{1000B13A-E7D7-1824-79EB-7552B0F4C23A}"/>
                  </a:ext>
                </a:extLst>
              </p:cNvPr>
              <p:cNvSpPr/>
              <p:nvPr/>
            </p:nvSpPr>
            <p:spPr>
              <a:xfrm>
                <a:off x="6619913"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0" name="object 12">
                <a:extLst>
                  <a:ext uri="{FF2B5EF4-FFF2-40B4-BE49-F238E27FC236}">
                    <a16:creationId xmlns:a16="http://schemas.microsoft.com/office/drawing/2014/main" id="{FE93456A-2076-7EFD-38A1-1DCC17A411E3}"/>
                  </a:ext>
                </a:extLst>
              </p:cNvPr>
              <p:cNvSpPr/>
              <p:nvPr/>
            </p:nvSpPr>
            <p:spPr>
              <a:xfrm>
                <a:off x="674472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8" name="object 13">
              <a:extLst>
                <a:ext uri="{FF2B5EF4-FFF2-40B4-BE49-F238E27FC236}">
                  <a16:creationId xmlns:a16="http://schemas.microsoft.com/office/drawing/2014/main" id="{B72A3814-5DDC-F854-6DE6-DA821331C46D}"/>
                </a:ext>
              </a:extLst>
            </p:cNvPr>
            <p:cNvGrpSpPr/>
            <p:nvPr/>
          </p:nvGrpSpPr>
          <p:grpSpPr>
            <a:xfrm>
              <a:off x="12373783" y="858863"/>
              <a:ext cx="1551305" cy="1180465"/>
              <a:chOff x="12373783" y="858863"/>
              <a:chExt cx="1551305" cy="1180465"/>
            </a:xfrm>
          </p:grpSpPr>
          <p:sp>
            <p:nvSpPr>
              <p:cNvPr id="25" name="object 14">
                <a:extLst>
                  <a:ext uri="{FF2B5EF4-FFF2-40B4-BE49-F238E27FC236}">
                    <a16:creationId xmlns:a16="http://schemas.microsoft.com/office/drawing/2014/main" id="{F72D4D9F-0AE2-C5AB-CB8A-B8808D45D5FA}"/>
                  </a:ext>
                </a:extLst>
              </p:cNvPr>
              <p:cNvSpPr/>
              <p:nvPr/>
            </p:nvSpPr>
            <p:spPr>
              <a:xfrm>
                <a:off x="12373783"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6" name="object 15">
                <a:extLst>
                  <a:ext uri="{FF2B5EF4-FFF2-40B4-BE49-F238E27FC236}">
                    <a16:creationId xmlns:a16="http://schemas.microsoft.com/office/drawing/2014/main" id="{C7275150-1D33-C856-21B2-CB5C88FB82BE}"/>
                  </a:ext>
                </a:extLst>
              </p:cNvPr>
              <p:cNvSpPr/>
              <p:nvPr/>
            </p:nvSpPr>
            <p:spPr>
              <a:xfrm>
                <a:off x="1281313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7" name="object 16">
                <a:extLst>
                  <a:ext uri="{FF2B5EF4-FFF2-40B4-BE49-F238E27FC236}">
                    <a16:creationId xmlns:a16="http://schemas.microsoft.com/office/drawing/2014/main" id="{DA2642A0-5877-C87F-926E-89FE5CF740A8}"/>
                  </a:ext>
                </a:extLst>
              </p:cNvPr>
              <p:cNvSpPr/>
              <p:nvPr/>
            </p:nvSpPr>
            <p:spPr>
              <a:xfrm>
                <a:off x="1293794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9" name="object 17">
              <a:extLst>
                <a:ext uri="{FF2B5EF4-FFF2-40B4-BE49-F238E27FC236}">
                  <a16:creationId xmlns:a16="http://schemas.microsoft.com/office/drawing/2014/main" id="{1686417D-3485-87EE-7A84-32B0149C4F88}"/>
                </a:ext>
              </a:extLst>
            </p:cNvPr>
            <p:cNvGrpSpPr/>
            <p:nvPr/>
          </p:nvGrpSpPr>
          <p:grpSpPr>
            <a:xfrm>
              <a:off x="15470400" y="858863"/>
              <a:ext cx="1551305" cy="1180465"/>
              <a:chOff x="15470400" y="858863"/>
              <a:chExt cx="1551305" cy="1180465"/>
            </a:xfrm>
          </p:grpSpPr>
          <p:sp>
            <p:nvSpPr>
              <p:cNvPr id="22" name="object 18">
                <a:extLst>
                  <a:ext uri="{FF2B5EF4-FFF2-40B4-BE49-F238E27FC236}">
                    <a16:creationId xmlns:a16="http://schemas.microsoft.com/office/drawing/2014/main" id="{8E96C433-A4EE-D25A-F151-97BE6F92290D}"/>
                  </a:ext>
                </a:extLst>
              </p:cNvPr>
              <p:cNvSpPr/>
              <p:nvPr/>
            </p:nvSpPr>
            <p:spPr>
              <a:xfrm>
                <a:off x="15470400"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3" name="object 19">
                <a:extLst>
                  <a:ext uri="{FF2B5EF4-FFF2-40B4-BE49-F238E27FC236}">
                    <a16:creationId xmlns:a16="http://schemas.microsoft.com/office/drawing/2014/main" id="{0982AD9C-E588-6AF2-287D-674BD6753325}"/>
                  </a:ext>
                </a:extLst>
              </p:cNvPr>
              <p:cNvSpPr/>
              <p:nvPr/>
            </p:nvSpPr>
            <p:spPr>
              <a:xfrm>
                <a:off x="1590974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4" name="object 20">
                <a:extLst>
                  <a:ext uri="{FF2B5EF4-FFF2-40B4-BE49-F238E27FC236}">
                    <a16:creationId xmlns:a16="http://schemas.microsoft.com/office/drawing/2014/main" id="{31C55AFF-9466-2334-5C14-123695C4A48F}"/>
                  </a:ext>
                </a:extLst>
              </p:cNvPr>
              <p:cNvSpPr/>
              <p:nvPr/>
            </p:nvSpPr>
            <p:spPr>
              <a:xfrm>
                <a:off x="1603455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0" name="object 21">
              <a:extLst>
                <a:ext uri="{FF2B5EF4-FFF2-40B4-BE49-F238E27FC236}">
                  <a16:creationId xmlns:a16="http://schemas.microsoft.com/office/drawing/2014/main" id="{1BC837A9-064F-0A92-7B80-E1F1C4085393}"/>
                </a:ext>
              </a:extLst>
            </p:cNvPr>
            <p:cNvGrpSpPr/>
            <p:nvPr/>
          </p:nvGrpSpPr>
          <p:grpSpPr>
            <a:xfrm>
              <a:off x="18567015" y="858863"/>
              <a:ext cx="1537970" cy="1180465"/>
              <a:chOff x="18567015" y="858863"/>
              <a:chExt cx="1537970" cy="1180465"/>
            </a:xfrm>
          </p:grpSpPr>
          <p:sp>
            <p:nvSpPr>
              <p:cNvPr id="19" name="object 22">
                <a:extLst>
                  <a:ext uri="{FF2B5EF4-FFF2-40B4-BE49-F238E27FC236}">
                    <a16:creationId xmlns:a16="http://schemas.microsoft.com/office/drawing/2014/main" id="{631D5F67-481A-56F2-185E-66B881ADEE7E}"/>
                  </a:ext>
                </a:extLst>
              </p:cNvPr>
              <p:cNvSpPr/>
              <p:nvPr/>
            </p:nvSpPr>
            <p:spPr>
              <a:xfrm>
                <a:off x="18567015" y="858863"/>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0" name="object 23">
                <a:extLst>
                  <a:ext uri="{FF2B5EF4-FFF2-40B4-BE49-F238E27FC236}">
                    <a16:creationId xmlns:a16="http://schemas.microsoft.com/office/drawing/2014/main" id="{DF49DAFF-66E3-4003-81B2-9EBF154F6304}"/>
                  </a:ext>
                </a:extLst>
              </p:cNvPr>
              <p:cNvSpPr/>
              <p:nvPr/>
            </p:nvSpPr>
            <p:spPr>
              <a:xfrm>
                <a:off x="1900635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1" name="object 24">
                <a:extLst>
                  <a:ext uri="{FF2B5EF4-FFF2-40B4-BE49-F238E27FC236}">
                    <a16:creationId xmlns:a16="http://schemas.microsoft.com/office/drawing/2014/main" id="{B6845090-F3F4-3A52-EA90-64ABCF703ADC}"/>
                  </a:ext>
                </a:extLst>
              </p:cNvPr>
              <p:cNvSpPr/>
              <p:nvPr/>
            </p:nvSpPr>
            <p:spPr>
              <a:xfrm>
                <a:off x="19131167"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1" name="object 25">
              <a:extLst>
                <a:ext uri="{FF2B5EF4-FFF2-40B4-BE49-F238E27FC236}">
                  <a16:creationId xmlns:a16="http://schemas.microsoft.com/office/drawing/2014/main" id="{7035D139-2ABA-4EC1-CF5B-96E259B3E035}"/>
                </a:ext>
              </a:extLst>
            </p:cNvPr>
            <p:cNvGrpSpPr/>
            <p:nvPr/>
          </p:nvGrpSpPr>
          <p:grpSpPr>
            <a:xfrm>
              <a:off x="707" y="858863"/>
              <a:ext cx="1537970" cy="1180465"/>
              <a:chOff x="707" y="858863"/>
              <a:chExt cx="1537970" cy="1180465"/>
            </a:xfrm>
          </p:grpSpPr>
          <p:sp>
            <p:nvSpPr>
              <p:cNvPr id="16" name="object 26">
                <a:extLst>
                  <a:ext uri="{FF2B5EF4-FFF2-40B4-BE49-F238E27FC236}">
                    <a16:creationId xmlns:a16="http://schemas.microsoft.com/office/drawing/2014/main" id="{45E29E38-14F8-E50D-1ACD-4DB887BDDFDA}"/>
                  </a:ext>
                </a:extLst>
              </p:cNvPr>
              <p:cNvSpPr/>
              <p:nvPr/>
            </p:nvSpPr>
            <p:spPr>
              <a:xfrm>
                <a:off x="707" y="858863"/>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7" name="object 27">
                <a:extLst>
                  <a:ext uri="{FF2B5EF4-FFF2-40B4-BE49-F238E27FC236}">
                    <a16:creationId xmlns:a16="http://schemas.microsoft.com/office/drawing/2014/main" id="{8F49DF5A-66A7-82C4-40CF-691146AD236A}"/>
                  </a:ext>
                </a:extLst>
              </p:cNvPr>
              <p:cNvSpPr/>
              <p:nvPr/>
            </p:nvSpPr>
            <p:spPr>
              <a:xfrm>
                <a:off x="426695" y="1187718"/>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8" name="object 28">
                <a:extLst>
                  <a:ext uri="{FF2B5EF4-FFF2-40B4-BE49-F238E27FC236}">
                    <a16:creationId xmlns:a16="http://schemas.microsoft.com/office/drawing/2014/main" id="{0A6E7E38-D971-F586-6DD8-94F578984F7F}"/>
                  </a:ext>
                </a:extLst>
              </p:cNvPr>
              <p:cNvSpPr/>
              <p:nvPr/>
            </p:nvSpPr>
            <p:spPr>
              <a:xfrm>
                <a:off x="551507"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2" name="object 29">
              <a:extLst>
                <a:ext uri="{FF2B5EF4-FFF2-40B4-BE49-F238E27FC236}">
                  <a16:creationId xmlns:a16="http://schemas.microsoft.com/office/drawing/2014/main" id="{CAD60438-C563-EFC2-C284-ACF4E9C7F726}"/>
                </a:ext>
              </a:extLst>
            </p:cNvPr>
            <p:cNvGrpSpPr/>
            <p:nvPr/>
          </p:nvGrpSpPr>
          <p:grpSpPr>
            <a:xfrm>
              <a:off x="9277181" y="858863"/>
              <a:ext cx="1551305" cy="1180465"/>
              <a:chOff x="9277181" y="858863"/>
              <a:chExt cx="1551305" cy="1180465"/>
            </a:xfrm>
          </p:grpSpPr>
          <p:sp>
            <p:nvSpPr>
              <p:cNvPr id="13" name="object 30">
                <a:extLst>
                  <a:ext uri="{FF2B5EF4-FFF2-40B4-BE49-F238E27FC236}">
                    <a16:creationId xmlns:a16="http://schemas.microsoft.com/office/drawing/2014/main" id="{AE7A4098-31DD-8C14-16FA-D6D688B2606E}"/>
                  </a:ext>
                </a:extLst>
              </p:cNvPr>
              <p:cNvSpPr/>
              <p:nvPr/>
            </p:nvSpPr>
            <p:spPr>
              <a:xfrm>
                <a:off x="9277181"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4" name="object 31">
                <a:extLst>
                  <a:ext uri="{FF2B5EF4-FFF2-40B4-BE49-F238E27FC236}">
                    <a16:creationId xmlns:a16="http://schemas.microsoft.com/office/drawing/2014/main" id="{F561432A-07F0-2BBD-7EAD-FDBCEA47BE16}"/>
                  </a:ext>
                </a:extLst>
              </p:cNvPr>
              <p:cNvSpPr/>
              <p:nvPr/>
            </p:nvSpPr>
            <p:spPr>
              <a:xfrm>
                <a:off x="971652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5" name="object 32">
                <a:extLst>
                  <a:ext uri="{FF2B5EF4-FFF2-40B4-BE49-F238E27FC236}">
                    <a16:creationId xmlns:a16="http://schemas.microsoft.com/office/drawing/2014/main" id="{F8E42974-FBA4-CA6A-964E-A31BE8EBB95B}"/>
                  </a:ext>
                </a:extLst>
              </p:cNvPr>
              <p:cNvSpPr/>
              <p:nvPr/>
            </p:nvSpPr>
            <p:spPr>
              <a:xfrm>
                <a:off x="9841338"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defPPr>
                  <a:defRPr kern="0"/>
                </a:defPPr>
              </a:lstStyle>
              <a:p>
                <a:pPr algn="l" defTabSz="914357" rtl="0"/>
                <a:endParaRPr sz="1801">
                  <a:latin typeface="Calibri"/>
                  <a:ea typeface="+mn-ea"/>
                  <a:cs typeface="+mn-cs"/>
                </a:endParaRPr>
              </a:p>
            </p:txBody>
          </p:sp>
        </p:grpSp>
      </p:grpSp>
      <p:graphicFrame>
        <p:nvGraphicFramePr>
          <p:cNvPr id="5" name="Diagram 4">
            <a:extLst>
              <a:ext uri="{FF2B5EF4-FFF2-40B4-BE49-F238E27FC236}">
                <a16:creationId xmlns:a16="http://schemas.microsoft.com/office/drawing/2014/main" id="{7123E866-F3EE-0606-CF7E-F0034A4CDA54}"/>
              </a:ext>
            </a:extLst>
          </p:cNvPr>
          <p:cNvGraphicFramePr/>
          <p:nvPr>
            <p:extLst>
              <p:ext uri="{D42A27DB-BD31-4B8C-83A1-F6EECF244321}">
                <p14:modId xmlns:p14="http://schemas.microsoft.com/office/powerpoint/2010/main" val="947259662"/>
              </p:ext>
            </p:extLst>
          </p:nvPr>
        </p:nvGraphicFramePr>
        <p:xfrm>
          <a:off x="1225925" y="4554596"/>
          <a:ext cx="17339786" cy="5895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8670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5B59FB9-A76D-B08D-3482-4C942B9C4C33}"/>
              </a:ext>
            </a:extLst>
          </p:cNvPr>
          <p:cNvGraphicFramePr/>
          <p:nvPr/>
        </p:nvGraphicFramePr>
        <p:xfrm>
          <a:off x="1528091" y="3902889"/>
          <a:ext cx="18158016" cy="6454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a:extLst>
              <a:ext uri="{FF2B5EF4-FFF2-40B4-BE49-F238E27FC236}">
                <a16:creationId xmlns:a16="http://schemas.microsoft.com/office/drawing/2014/main" id="{E3BB1678-1126-59EB-B006-92A63E16624A}"/>
              </a:ext>
            </a:extLst>
          </p:cNvPr>
          <p:cNvGrpSpPr/>
          <p:nvPr/>
        </p:nvGrpSpPr>
        <p:grpSpPr>
          <a:xfrm>
            <a:off x="707" y="858863"/>
            <a:ext cx="20083233" cy="1121480"/>
            <a:chOff x="707" y="858863"/>
            <a:chExt cx="20104278" cy="1180465"/>
          </a:xfrm>
        </p:grpSpPr>
        <p:grpSp>
          <p:nvGrpSpPr>
            <p:cNvPr id="6" name="object 5">
              <a:extLst>
                <a:ext uri="{FF2B5EF4-FFF2-40B4-BE49-F238E27FC236}">
                  <a16:creationId xmlns:a16="http://schemas.microsoft.com/office/drawing/2014/main" id="{5526DCF5-E27A-AC16-D9F0-18B2C38A5031}"/>
                </a:ext>
              </a:extLst>
            </p:cNvPr>
            <p:cNvGrpSpPr/>
            <p:nvPr/>
          </p:nvGrpSpPr>
          <p:grpSpPr>
            <a:xfrm>
              <a:off x="3083962" y="858863"/>
              <a:ext cx="1551305" cy="1180465"/>
              <a:chOff x="3083962" y="858863"/>
              <a:chExt cx="1551305" cy="1180465"/>
            </a:xfrm>
          </p:grpSpPr>
          <p:sp>
            <p:nvSpPr>
              <p:cNvPr id="31" name="object 6">
                <a:extLst>
                  <a:ext uri="{FF2B5EF4-FFF2-40B4-BE49-F238E27FC236}">
                    <a16:creationId xmlns:a16="http://schemas.microsoft.com/office/drawing/2014/main" id="{17B833AD-7951-577A-1EBA-37E4BE07C3FA}"/>
                  </a:ext>
                </a:extLst>
              </p:cNvPr>
              <p:cNvSpPr/>
              <p:nvPr/>
            </p:nvSpPr>
            <p:spPr>
              <a:xfrm>
                <a:off x="3083962"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2" name="object 7">
                <a:extLst>
                  <a:ext uri="{FF2B5EF4-FFF2-40B4-BE49-F238E27FC236}">
                    <a16:creationId xmlns:a16="http://schemas.microsoft.com/office/drawing/2014/main" id="{290B0F2C-B2DA-94E5-BD66-E02FF85C5F31}"/>
                  </a:ext>
                </a:extLst>
              </p:cNvPr>
              <p:cNvSpPr/>
              <p:nvPr/>
            </p:nvSpPr>
            <p:spPr>
              <a:xfrm>
                <a:off x="352330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3" name="object 8">
                <a:extLst>
                  <a:ext uri="{FF2B5EF4-FFF2-40B4-BE49-F238E27FC236}">
                    <a16:creationId xmlns:a16="http://schemas.microsoft.com/office/drawing/2014/main" id="{BE68C1E3-45BC-C62A-50DC-8F05B46E9DCA}"/>
                  </a:ext>
                </a:extLst>
              </p:cNvPr>
              <p:cNvSpPr/>
              <p:nvPr/>
            </p:nvSpPr>
            <p:spPr>
              <a:xfrm>
                <a:off x="364811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7" name="object 9">
              <a:extLst>
                <a:ext uri="{FF2B5EF4-FFF2-40B4-BE49-F238E27FC236}">
                  <a16:creationId xmlns:a16="http://schemas.microsoft.com/office/drawing/2014/main" id="{6F2005F7-EBAC-564F-BA86-510C13BB2E1A}"/>
                </a:ext>
              </a:extLst>
            </p:cNvPr>
            <p:cNvGrpSpPr/>
            <p:nvPr/>
          </p:nvGrpSpPr>
          <p:grpSpPr>
            <a:xfrm>
              <a:off x="6180565" y="858863"/>
              <a:ext cx="1551305" cy="1180465"/>
              <a:chOff x="6180565" y="858863"/>
              <a:chExt cx="1551305" cy="1180465"/>
            </a:xfrm>
          </p:grpSpPr>
          <p:sp>
            <p:nvSpPr>
              <p:cNvPr id="28" name="object 10">
                <a:extLst>
                  <a:ext uri="{FF2B5EF4-FFF2-40B4-BE49-F238E27FC236}">
                    <a16:creationId xmlns:a16="http://schemas.microsoft.com/office/drawing/2014/main" id="{16B9002D-B4EF-B717-DF83-602AE2F14F24}"/>
                  </a:ext>
                </a:extLst>
              </p:cNvPr>
              <p:cNvSpPr/>
              <p:nvPr/>
            </p:nvSpPr>
            <p:spPr>
              <a:xfrm>
                <a:off x="6180565"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17" y="590016"/>
                    </a:lnTo>
                    <a:lnTo>
                      <a:pt x="378117" y="1180033"/>
                    </a:lnTo>
                    <a:lnTo>
                      <a:pt x="756221" y="885024"/>
                    </a:lnTo>
                    <a:close/>
                  </a:path>
                  <a:path w="1551304" h="1180464">
                    <a:moveTo>
                      <a:pt x="756221" y="295008"/>
                    </a:moveTo>
                    <a:lnTo>
                      <a:pt x="378117" y="0"/>
                    </a:lnTo>
                    <a:lnTo>
                      <a:pt x="378117"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9" name="object 11">
                <a:extLst>
                  <a:ext uri="{FF2B5EF4-FFF2-40B4-BE49-F238E27FC236}">
                    <a16:creationId xmlns:a16="http://schemas.microsoft.com/office/drawing/2014/main" id="{1A1DC870-44A3-0D1D-A8D4-EBB4F5DAF8DA}"/>
                  </a:ext>
                </a:extLst>
              </p:cNvPr>
              <p:cNvSpPr/>
              <p:nvPr/>
            </p:nvSpPr>
            <p:spPr>
              <a:xfrm>
                <a:off x="6619913"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30" name="object 12">
                <a:extLst>
                  <a:ext uri="{FF2B5EF4-FFF2-40B4-BE49-F238E27FC236}">
                    <a16:creationId xmlns:a16="http://schemas.microsoft.com/office/drawing/2014/main" id="{CA9F06E3-15B5-FD07-CE95-95B32151C805}"/>
                  </a:ext>
                </a:extLst>
              </p:cNvPr>
              <p:cNvSpPr/>
              <p:nvPr/>
            </p:nvSpPr>
            <p:spPr>
              <a:xfrm>
                <a:off x="6744726"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8" name="object 13">
              <a:extLst>
                <a:ext uri="{FF2B5EF4-FFF2-40B4-BE49-F238E27FC236}">
                  <a16:creationId xmlns:a16="http://schemas.microsoft.com/office/drawing/2014/main" id="{769D531D-8194-AA01-3AF5-6FB1B335A445}"/>
                </a:ext>
              </a:extLst>
            </p:cNvPr>
            <p:cNvGrpSpPr/>
            <p:nvPr/>
          </p:nvGrpSpPr>
          <p:grpSpPr>
            <a:xfrm>
              <a:off x="12373783" y="858863"/>
              <a:ext cx="1551305" cy="1180465"/>
              <a:chOff x="12373783" y="858863"/>
              <a:chExt cx="1551305" cy="1180465"/>
            </a:xfrm>
          </p:grpSpPr>
          <p:sp>
            <p:nvSpPr>
              <p:cNvPr id="25" name="object 14">
                <a:extLst>
                  <a:ext uri="{FF2B5EF4-FFF2-40B4-BE49-F238E27FC236}">
                    <a16:creationId xmlns:a16="http://schemas.microsoft.com/office/drawing/2014/main" id="{FFA59DA5-5E48-85F6-5DE7-67819B6CD794}"/>
                  </a:ext>
                </a:extLst>
              </p:cNvPr>
              <p:cNvSpPr/>
              <p:nvPr/>
            </p:nvSpPr>
            <p:spPr>
              <a:xfrm>
                <a:off x="12373783"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34" y="885024"/>
                    </a:moveTo>
                    <a:lnTo>
                      <a:pt x="378117" y="590016"/>
                    </a:lnTo>
                    <a:lnTo>
                      <a:pt x="378117" y="1180033"/>
                    </a:lnTo>
                    <a:lnTo>
                      <a:pt x="756234" y="885024"/>
                    </a:lnTo>
                    <a:close/>
                  </a:path>
                  <a:path w="1551305" h="1180464">
                    <a:moveTo>
                      <a:pt x="756234" y="295008"/>
                    </a:moveTo>
                    <a:lnTo>
                      <a:pt x="378117" y="0"/>
                    </a:lnTo>
                    <a:lnTo>
                      <a:pt x="378117" y="590016"/>
                    </a:lnTo>
                    <a:lnTo>
                      <a:pt x="756234" y="295008"/>
                    </a:lnTo>
                    <a:close/>
                  </a:path>
                  <a:path w="1551305" h="1180464">
                    <a:moveTo>
                      <a:pt x="1173035" y="590016"/>
                    </a:moveTo>
                    <a:lnTo>
                      <a:pt x="794931" y="885024"/>
                    </a:lnTo>
                    <a:lnTo>
                      <a:pt x="1173035" y="1180033"/>
                    </a:lnTo>
                    <a:lnTo>
                      <a:pt x="1173035" y="590016"/>
                    </a:lnTo>
                    <a:close/>
                  </a:path>
                  <a:path w="1551305" h="1180464">
                    <a:moveTo>
                      <a:pt x="1173035" y="0"/>
                    </a:moveTo>
                    <a:lnTo>
                      <a:pt x="794931" y="295008"/>
                    </a:lnTo>
                    <a:lnTo>
                      <a:pt x="1173035" y="590016"/>
                    </a:lnTo>
                    <a:lnTo>
                      <a:pt x="1173035" y="0"/>
                    </a:lnTo>
                    <a:close/>
                  </a:path>
                  <a:path w="1551305" h="1180464">
                    <a:moveTo>
                      <a:pt x="1551152" y="295008"/>
                    </a:moveTo>
                    <a:lnTo>
                      <a:pt x="1173048" y="590016"/>
                    </a:lnTo>
                    <a:lnTo>
                      <a:pt x="1551152" y="885024"/>
                    </a:lnTo>
                    <a:lnTo>
                      <a:pt x="1551152"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6" name="object 15">
                <a:extLst>
                  <a:ext uri="{FF2B5EF4-FFF2-40B4-BE49-F238E27FC236}">
                    <a16:creationId xmlns:a16="http://schemas.microsoft.com/office/drawing/2014/main" id="{CDB1E48C-902C-254E-E733-36A1DCF69E5A}"/>
                  </a:ext>
                </a:extLst>
              </p:cNvPr>
              <p:cNvSpPr/>
              <p:nvPr/>
            </p:nvSpPr>
            <p:spPr>
              <a:xfrm>
                <a:off x="1281313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7" name="object 16">
                <a:extLst>
                  <a:ext uri="{FF2B5EF4-FFF2-40B4-BE49-F238E27FC236}">
                    <a16:creationId xmlns:a16="http://schemas.microsoft.com/office/drawing/2014/main" id="{72F96DF8-D0F7-9D11-A325-9E4D57512418}"/>
                  </a:ext>
                </a:extLst>
              </p:cNvPr>
              <p:cNvSpPr/>
              <p:nvPr/>
            </p:nvSpPr>
            <p:spPr>
              <a:xfrm>
                <a:off x="1293794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9" name="object 17">
              <a:extLst>
                <a:ext uri="{FF2B5EF4-FFF2-40B4-BE49-F238E27FC236}">
                  <a16:creationId xmlns:a16="http://schemas.microsoft.com/office/drawing/2014/main" id="{1F76CA54-5D16-B594-B700-140AA0B1A645}"/>
                </a:ext>
              </a:extLst>
            </p:cNvPr>
            <p:cNvGrpSpPr/>
            <p:nvPr/>
          </p:nvGrpSpPr>
          <p:grpSpPr>
            <a:xfrm>
              <a:off x="15470400" y="858863"/>
              <a:ext cx="1551305" cy="1180465"/>
              <a:chOff x="15470400" y="858863"/>
              <a:chExt cx="1551305" cy="1180465"/>
            </a:xfrm>
          </p:grpSpPr>
          <p:sp>
            <p:nvSpPr>
              <p:cNvPr id="22" name="object 18">
                <a:extLst>
                  <a:ext uri="{FF2B5EF4-FFF2-40B4-BE49-F238E27FC236}">
                    <a16:creationId xmlns:a16="http://schemas.microsoft.com/office/drawing/2014/main" id="{8484B0EC-935C-5AFB-0359-78633CB6B8A2}"/>
                  </a:ext>
                </a:extLst>
              </p:cNvPr>
              <p:cNvSpPr/>
              <p:nvPr/>
            </p:nvSpPr>
            <p:spPr>
              <a:xfrm>
                <a:off x="15470400" y="858863"/>
                <a:ext cx="1551305" cy="1180465"/>
              </a:xfrm>
              <a:custGeom>
                <a:avLst/>
                <a:gdLst/>
                <a:ahLst/>
                <a:cxnLst/>
                <a:rect l="l" t="t" r="r" b="b"/>
                <a:pathLst>
                  <a:path w="1551305" h="1180464">
                    <a:moveTo>
                      <a:pt x="378104" y="590016"/>
                    </a:moveTo>
                    <a:lnTo>
                      <a:pt x="0" y="295008"/>
                    </a:lnTo>
                    <a:lnTo>
                      <a:pt x="0" y="885024"/>
                    </a:lnTo>
                    <a:lnTo>
                      <a:pt x="378104" y="590016"/>
                    </a:lnTo>
                    <a:close/>
                  </a:path>
                  <a:path w="1551305" h="1180464">
                    <a:moveTo>
                      <a:pt x="756221" y="885024"/>
                    </a:moveTo>
                    <a:lnTo>
                      <a:pt x="378104" y="590016"/>
                    </a:lnTo>
                    <a:lnTo>
                      <a:pt x="378104" y="1180033"/>
                    </a:lnTo>
                    <a:lnTo>
                      <a:pt x="756221" y="885024"/>
                    </a:lnTo>
                    <a:close/>
                  </a:path>
                  <a:path w="1551305" h="1180464">
                    <a:moveTo>
                      <a:pt x="756221" y="295008"/>
                    </a:moveTo>
                    <a:lnTo>
                      <a:pt x="378104" y="0"/>
                    </a:lnTo>
                    <a:lnTo>
                      <a:pt x="378104" y="590016"/>
                    </a:lnTo>
                    <a:lnTo>
                      <a:pt x="756221" y="295008"/>
                    </a:lnTo>
                    <a:close/>
                  </a:path>
                  <a:path w="1551305" h="1180464">
                    <a:moveTo>
                      <a:pt x="1173035" y="590016"/>
                    </a:moveTo>
                    <a:lnTo>
                      <a:pt x="794918" y="885024"/>
                    </a:lnTo>
                    <a:lnTo>
                      <a:pt x="1173035" y="1180033"/>
                    </a:lnTo>
                    <a:lnTo>
                      <a:pt x="1173035" y="590016"/>
                    </a:lnTo>
                    <a:close/>
                  </a:path>
                  <a:path w="1551305" h="1180464">
                    <a:moveTo>
                      <a:pt x="1173035" y="0"/>
                    </a:moveTo>
                    <a:lnTo>
                      <a:pt x="794918" y="295008"/>
                    </a:lnTo>
                    <a:lnTo>
                      <a:pt x="1173035" y="590016"/>
                    </a:lnTo>
                    <a:lnTo>
                      <a:pt x="1173035" y="0"/>
                    </a:lnTo>
                    <a:close/>
                  </a:path>
                  <a:path w="1551305" h="1180464">
                    <a:moveTo>
                      <a:pt x="1551139" y="295008"/>
                    </a:moveTo>
                    <a:lnTo>
                      <a:pt x="1173035" y="590016"/>
                    </a:lnTo>
                    <a:lnTo>
                      <a:pt x="1551139" y="885024"/>
                    </a:lnTo>
                    <a:lnTo>
                      <a:pt x="155113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3" name="object 19">
                <a:extLst>
                  <a:ext uri="{FF2B5EF4-FFF2-40B4-BE49-F238E27FC236}">
                    <a16:creationId xmlns:a16="http://schemas.microsoft.com/office/drawing/2014/main" id="{0FB4BEC5-872D-BE5A-8D5B-45397586FFEA}"/>
                  </a:ext>
                </a:extLst>
              </p:cNvPr>
              <p:cNvSpPr/>
              <p:nvPr/>
            </p:nvSpPr>
            <p:spPr>
              <a:xfrm>
                <a:off x="1590974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4" name="object 20">
                <a:extLst>
                  <a:ext uri="{FF2B5EF4-FFF2-40B4-BE49-F238E27FC236}">
                    <a16:creationId xmlns:a16="http://schemas.microsoft.com/office/drawing/2014/main" id="{BF17018E-DC6B-93E4-FCBB-82C506A5AD8A}"/>
                  </a:ext>
                </a:extLst>
              </p:cNvPr>
              <p:cNvSpPr/>
              <p:nvPr/>
            </p:nvSpPr>
            <p:spPr>
              <a:xfrm>
                <a:off x="16034558"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0" name="object 21">
              <a:extLst>
                <a:ext uri="{FF2B5EF4-FFF2-40B4-BE49-F238E27FC236}">
                  <a16:creationId xmlns:a16="http://schemas.microsoft.com/office/drawing/2014/main" id="{C2D9E869-0DBE-E21D-3100-123D0FAD4A92}"/>
                </a:ext>
              </a:extLst>
            </p:cNvPr>
            <p:cNvGrpSpPr/>
            <p:nvPr/>
          </p:nvGrpSpPr>
          <p:grpSpPr>
            <a:xfrm>
              <a:off x="18567015" y="858863"/>
              <a:ext cx="1537970" cy="1180465"/>
              <a:chOff x="18567015" y="858863"/>
              <a:chExt cx="1537970" cy="1180465"/>
            </a:xfrm>
          </p:grpSpPr>
          <p:sp>
            <p:nvSpPr>
              <p:cNvPr id="19" name="object 22">
                <a:extLst>
                  <a:ext uri="{FF2B5EF4-FFF2-40B4-BE49-F238E27FC236}">
                    <a16:creationId xmlns:a16="http://schemas.microsoft.com/office/drawing/2014/main" id="{3C3294CA-1EB1-5D72-B72D-65530895A4AF}"/>
                  </a:ext>
                </a:extLst>
              </p:cNvPr>
              <p:cNvSpPr/>
              <p:nvPr/>
            </p:nvSpPr>
            <p:spPr>
              <a:xfrm>
                <a:off x="18567015" y="858863"/>
                <a:ext cx="1537970" cy="1180465"/>
              </a:xfrm>
              <a:custGeom>
                <a:avLst/>
                <a:gdLst/>
                <a:ahLst/>
                <a:cxnLst/>
                <a:rect l="l" t="t" r="r" b="b"/>
                <a:pathLst>
                  <a:path w="1537969" h="1180464">
                    <a:moveTo>
                      <a:pt x="378104" y="590016"/>
                    </a:moveTo>
                    <a:lnTo>
                      <a:pt x="0" y="295008"/>
                    </a:lnTo>
                    <a:lnTo>
                      <a:pt x="0" y="885024"/>
                    </a:lnTo>
                    <a:lnTo>
                      <a:pt x="378104" y="590016"/>
                    </a:lnTo>
                    <a:close/>
                  </a:path>
                  <a:path w="1537969" h="1180464">
                    <a:moveTo>
                      <a:pt x="756221" y="885024"/>
                    </a:moveTo>
                    <a:lnTo>
                      <a:pt x="378104" y="590016"/>
                    </a:lnTo>
                    <a:lnTo>
                      <a:pt x="378104" y="1180033"/>
                    </a:lnTo>
                    <a:lnTo>
                      <a:pt x="756221" y="885024"/>
                    </a:lnTo>
                    <a:close/>
                  </a:path>
                  <a:path w="1537969" h="1180464">
                    <a:moveTo>
                      <a:pt x="756221" y="295008"/>
                    </a:moveTo>
                    <a:lnTo>
                      <a:pt x="378104" y="0"/>
                    </a:lnTo>
                    <a:lnTo>
                      <a:pt x="378104" y="590016"/>
                    </a:lnTo>
                    <a:lnTo>
                      <a:pt x="756221" y="295008"/>
                    </a:lnTo>
                    <a:close/>
                  </a:path>
                  <a:path w="1537969" h="1180464">
                    <a:moveTo>
                      <a:pt x="1173035" y="590016"/>
                    </a:moveTo>
                    <a:lnTo>
                      <a:pt x="794918" y="885024"/>
                    </a:lnTo>
                    <a:lnTo>
                      <a:pt x="1173035" y="1180033"/>
                    </a:lnTo>
                    <a:lnTo>
                      <a:pt x="1173035" y="590016"/>
                    </a:lnTo>
                    <a:close/>
                  </a:path>
                  <a:path w="1537969" h="1180464">
                    <a:moveTo>
                      <a:pt x="1173035" y="0"/>
                    </a:moveTo>
                    <a:lnTo>
                      <a:pt x="794918" y="295008"/>
                    </a:lnTo>
                    <a:lnTo>
                      <a:pt x="1173035" y="590016"/>
                    </a:lnTo>
                    <a:lnTo>
                      <a:pt x="1173035" y="0"/>
                    </a:lnTo>
                    <a:close/>
                  </a:path>
                  <a:path w="1537969" h="1180464">
                    <a:moveTo>
                      <a:pt x="1537779" y="305422"/>
                    </a:moveTo>
                    <a:lnTo>
                      <a:pt x="1173035" y="590016"/>
                    </a:lnTo>
                    <a:lnTo>
                      <a:pt x="1537779" y="874610"/>
                    </a:lnTo>
                    <a:lnTo>
                      <a:pt x="1537779" y="305422"/>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0" name="object 23">
                <a:extLst>
                  <a:ext uri="{FF2B5EF4-FFF2-40B4-BE49-F238E27FC236}">
                    <a16:creationId xmlns:a16="http://schemas.microsoft.com/office/drawing/2014/main" id="{5BC5B5B3-C623-4AC1-7C6C-AD92436A7A2E}"/>
                  </a:ext>
                </a:extLst>
              </p:cNvPr>
              <p:cNvSpPr/>
              <p:nvPr/>
            </p:nvSpPr>
            <p:spPr>
              <a:xfrm>
                <a:off x="19006355"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21" name="object 24">
                <a:extLst>
                  <a:ext uri="{FF2B5EF4-FFF2-40B4-BE49-F238E27FC236}">
                    <a16:creationId xmlns:a16="http://schemas.microsoft.com/office/drawing/2014/main" id="{5DB10133-E02B-D66D-0BE9-D99D9DBBB16D}"/>
                  </a:ext>
                </a:extLst>
              </p:cNvPr>
              <p:cNvSpPr/>
              <p:nvPr/>
            </p:nvSpPr>
            <p:spPr>
              <a:xfrm>
                <a:off x="19131167" y="1285087"/>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1" name="object 25">
              <a:extLst>
                <a:ext uri="{FF2B5EF4-FFF2-40B4-BE49-F238E27FC236}">
                  <a16:creationId xmlns:a16="http://schemas.microsoft.com/office/drawing/2014/main" id="{29D7BBD2-41CF-C851-C3FB-D771B67E0147}"/>
                </a:ext>
              </a:extLst>
            </p:cNvPr>
            <p:cNvGrpSpPr/>
            <p:nvPr/>
          </p:nvGrpSpPr>
          <p:grpSpPr>
            <a:xfrm>
              <a:off x="707" y="858863"/>
              <a:ext cx="1537970" cy="1180465"/>
              <a:chOff x="707" y="858863"/>
              <a:chExt cx="1537970" cy="1180465"/>
            </a:xfrm>
          </p:grpSpPr>
          <p:sp>
            <p:nvSpPr>
              <p:cNvPr id="16" name="object 26">
                <a:extLst>
                  <a:ext uri="{FF2B5EF4-FFF2-40B4-BE49-F238E27FC236}">
                    <a16:creationId xmlns:a16="http://schemas.microsoft.com/office/drawing/2014/main" id="{36DFB107-5CCD-504E-2A20-8EB040BA6DF5}"/>
                  </a:ext>
                </a:extLst>
              </p:cNvPr>
              <p:cNvSpPr/>
              <p:nvPr/>
            </p:nvSpPr>
            <p:spPr>
              <a:xfrm>
                <a:off x="707" y="858863"/>
                <a:ext cx="1537970" cy="1180465"/>
              </a:xfrm>
              <a:custGeom>
                <a:avLst/>
                <a:gdLst/>
                <a:ahLst/>
                <a:cxnLst/>
                <a:rect l="l" t="t" r="r" b="b"/>
                <a:pathLst>
                  <a:path w="1537970" h="1180464">
                    <a:moveTo>
                      <a:pt x="364744" y="590016"/>
                    </a:moveTo>
                    <a:lnTo>
                      <a:pt x="0" y="305422"/>
                    </a:lnTo>
                    <a:lnTo>
                      <a:pt x="0" y="874610"/>
                    </a:lnTo>
                    <a:lnTo>
                      <a:pt x="364744" y="590016"/>
                    </a:lnTo>
                    <a:close/>
                  </a:path>
                  <a:path w="1537970" h="1180464">
                    <a:moveTo>
                      <a:pt x="742861" y="885024"/>
                    </a:moveTo>
                    <a:lnTo>
                      <a:pt x="364744" y="590016"/>
                    </a:lnTo>
                    <a:lnTo>
                      <a:pt x="364744" y="1180033"/>
                    </a:lnTo>
                    <a:lnTo>
                      <a:pt x="742861" y="885024"/>
                    </a:lnTo>
                    <a:close/>
                  </a:path>
                  <a:path w="1537970" h="1180464">
                    <a:moveTo>
                      <a:pt x="742861" y="295008"/>
                    </a:moveTo>
                    <a:lnTo>
                      <a:pt x="364744" y="0"/>
                    </a:lnTo>
                    <a:lnTo>
                      <a:pt x="364744" y="590016"/>
                    </a:lnTo>
                    <a:lnTo>
                      <a:pt x="742861" y="295008"/>
                    </a:lnTo>
                    <a:close/>
                  </a:path>
                  <a:path w="1537970" h="1180464">
                    <a:moveTo>
                      <a:pt x="1159675" y="590016"/>
                    </a:moveTo>
                    <a:lnTo>
                      <a:pt x="781558" y="885024"/>
                    </a:lnTo>
                    <a:lnTo>
                      <a:pt x="1159675" y="1180033"/>
                    </a:lnTo>
                    <a:lnTo>
                      <a:pt x="1159675" y="590016"/>
                    </a:lnTo>
                    <a:close/>
                  </a:path>
                  <a:path w="1537970" h="1180464">
                    <a:moveTo>
                      <a:pt x="1159675" y="0"/>
                    </a:moveTo>
                    <a:lnTo>
                      <a:pt x="781558" y="295008"/>
                    </a:lnTo>
                    <a:lnTo>
                      <a:pt x="1159675" y="590016"/>
                    </a:lnTo>
                    <a:lnTo>
                      <a:pt x="1159675" y="0"/>
                    </a:lnTo>
                    <a:close/>
                  </a:path>
                  <a:path w="1537970" h="1180464">
                    <a:moveTo>
                      <a:pt x="1537779" y="295008"/>
                    </a:moveTo>
                    <a:lnTo>
                      <a:pt x="1159675" y="590016"/>
                    </a:lnTo>
                    <a:lnTo>
                      <a:pt x="1537779" y="885024"/>
                    </a:lnTo>
                    <a:lnTo>
                      <a:pt x="1537779" y="295008"/>
                    </a:lnTo>
                    <a:close/>
                  </a:path>
                </a:pathLst>
              </a:custGeom>
              <a:solidFill>
                <a:srgbClr val="1F688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7" name="object 27">
                <a:extLst>
                  <a:ext uri="{FF2B5EF4-FFF2-40B4-BE49-F238E27FC236}">
                    <a16:creationId xmlns:a16="http://schemas.microsoft.com/office/drawing/2014/main" id="{12484B21-69BC-AA31-4E01-6B468BA78CAE}"/>
                  </a:ext>
                </a:extLst>
              </p:cNvPr>
              <p:cNvSpPr/>
              <p:nvPr/>
            </p:nvSpPr>
            <p:spPr>
              <a:xfrm>
                <a:off x="426695" y="1187718"/>
                <a:ext cx="669925" cy="522605"/>
              </a:xfrm>
              <a:custGeom>
                <a:avLst/>
                <a:gdLst/>
                <a:ahLst/>
                <a:cxnLst/>
                <a:rect l="l" t="t" r="r" b="b"/>
                <a:pathLst>
                  <a:path w="669924"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8" name="object 28">
                <a:extLst>
                  <a:ext uri="{FF2B5EF4-FFF2-40B4-BE49-F238E27FC236}">
                    <a16:creationId xmlns:a16="http://schemas.microsoft.com/office/drawing/2014/main" id="{79B961E8-8FA6-26E6-4A21-1B1EDFA7657D}"/>
                  </a:ext>
                </a:extLst>
              </p:cNvPr>
              <p:cNvSpPr/>
              <p:nvPr/>
            </p:nvSpPr>
            <p:spPr>
              <a:xfrm>
                <a:off x="551507"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defPPr>
                  <a:defRPr kern="0"/>
                </a:defPPr>
              </a:lstStyle>
              <a:p>
                <a:pPr algn="l" defTabSz="914357" rtl="0"/>
                <a:endParaRPr sz="1801">
                  <a:latin typeface="Calibri"/>
                  <a:ea typeface="+mn-ea"/>
                  <a:cs typeface="+mn-cs"/>
                </a:endParaRPr>
              </a:p>
            </p:txBody>
          </p:sp>
        </p:grpSp>
        <p:grpSp>
          <p:nvGrpSpPr>
            <p:cNvPr id="12" name="object 29">
              <a:extLst>
                <a:ext uri="{FF2B5EF4-FFF2-40B4-BE49-F238E27FC236}">
                  <a16:creationId xmlns:a16="http://schemas.microsoft.com/office/drawing/2014/main" id="{96477680-5722-4FE1-64D6-8C6C006C264F}"/>
                </a:ext>
              </a:extLst>
            </p:cNvPr>
            <p:cNvGrpSpPr/>
            <p:nvPr/>
          </p:nvGrpSpPr>
          <p:grpSpPr>
            <a:xfrm>
              <a:off x="9277181" y="858863"/>
              <a:ext cx="1551305" cy="1180465"/>
              <a:chOff x="9277181" y="858863"/>
              <a:chExt cx="1551305" cy="1180465"/>
            </a:xfrm>
          </p:grpSpPr>
          <p:sp>
            <p:nvSpPr>
              <p:cNvPr id="13" name="object 30">
                <a:extLst>
                  <a:ext uri="{FF2B5EF4-FFF2-40B4-BE49-F238E27FC236}">
                    <a16:creationId xmlns:a16="http://schemas.microsoft.com/office/drawing/2014/main" id="{758C9698-4FEF-2850-52AD-DBA796296522}"/>
                  </a:ext>
                </a:extLst>
              </p:cNvPr>
              <p:cNvSpPr/>
              <p:nvPr/>
            </p:nvSpPr>
            <p:spPr>
              <a:xfrm>
                <a:off x="9277181" y="858863"/>
                <a:ext cx="1551305" cy="1180465"/>
              </a:xfrm>
              <a:custGeom>
                <a:avLst/>
                <a:gdLst/>
                <a:ahLst/>
                <a:cxnLst/>
                <a:rect l="l" t="t" r="r" b="b"/>
                <a:pathLst>
                  <a:path w="1551304" h="1180464">
                    <a:moveTo>
                      <a:pt x="378104" y="590016"/>
                    </a:moveTo>
                    <a:lnTo>
                      <a:pt x="0" y="295008"/>
                    </a:lnTo>
                    <a:lnTo>
                      <a:pt x="0" y="885024"/>
                    </a:lnTo>
                    <a:lnTo>
                      <a:pt x="378104" y="590016"/>
                    </a:lnTo>
                    <a:close/>
                  </a:path>
                  <a:path w="1551304" h="1180464">
                    <a:moveTo>
                      <a:pt x="756221" y="885024"/>
                    </a:moveTo>
                    <a:lnTo>
                      <a:pt x="378104" y="590016"/>
                    </a:lnTo>
                    <a:lnTo>
                      <a:pt x="378104" y="1180033"/>
                    </a:lnTo>
                    <a:lnTo>
                      <a:pt x="756221" y="885024"/>
                    </a:lnTo>
                    <a:close/>
                  </a:path>
                  <a:path w="1551304" h="1180464">
                    <a:moveTo>
                      <a:pt x="756221" y="295008"/>
                    </a:moveTo>
                    <a:lnTo>
                      <a:pt x="378104" y="0"/>
                    </a:lnTo>
                    <a:lnTo>
                      <a:pt x="378104" y="590016"/>
                    </a:lnTo>
                    <a:lnTo>
                      <a:pt x="756221" y="295008"/>
                    </a:lnTo>
                    <a:close/>
                  </a:path>
                  <a:path w="1551304" h="1180464">
                    <a:moveTo>
                      <a:pt x="1173035" y="590016"/>
                    </a:moveTo>
                    <a:lnTo>
                      <a:pt x="794918" y="885024"/>
                    </a:lnTo>
                    <a:lnTo>
                      <a:pt x="1173035" y="1180033"/>
                    </a:lnTo>
                    <a:lnTo>
                      <a:pt x="1173035" y="590016"/>
                    </a:lnTo>
                    <a:close/>
                  </a:path>
                  <a:path w="1551304" h="1180464">
                    <a:moveTo>
                      <a:pt x="1173035" y="0"/>
                    </a:moveTo>
                    <a:lnTo>
                      <a:pt x="794918" y="295008"/>
                    </a:lnTo>
                    <a:lnTo>
                      <a:pt x="1173035" y="590016"/>
                    </a:lnTo>
                    <a:lnTo>
                      <a:pt x="1173035" y="0"/>
                    </a:lnTo>
                    <a:close/>
                  </a:path>
                  <a:path w="1551304" h="1180464">
                    <a:moveTo>
                      <a:pt x="1551139" y="295008"/>
                    </a:moveTo>
                    <a:lnTo>
                      <a:pt x="1173035" y="590016"/>
                    </a:lnTo>
                    <a:lnTo>
                      <a:pt x="1551139" y="885024"/>
                    </a:lnTo>
                    <a:lnTo>
                      <a:pt x="1551139" y="295008"/>
                    </a:lnTo>
                    <a:close/>
                  </a:path>
                </a:pathLst>
              </a:custGeom>
              <a:solidFill>
                <a:srgbClr val="1F688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4" name="object 31">
                <a:extLst>
                  <a:ext uri="{FF2B5EF4-FFF2-40B4-BE49-F238E27FC236}">
                    <a16:creationId xmlns:a16="http://schemas.microsoft.com/office/drawing/2014/main" id="{A95BA24E-5E9C-8DD3-157C-413A3FDF1D71}"/>
                  </a:ext>
                </a:extLst>
              </p:cNvPr>
              <p:cNvSpPr/>
              <p:nvPr/>
            </p:nvSpPr>
            <p:spPr>
              <a:xfrm>
                <a:off x="9716524" y="1187718"/>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defPPr>
                  <a:defRPr kern="0"/>
                </a:defPPr>
              </a:lstStyle>
              <a:p>
                <a:pPr algn="l" defTabSz="914357" rtl="0"/>
                <a:endParaRPr sz="1801">
                  <a:latin typeface="Calibri"/>
                  <a:ea typeface="+mn-ea"/>
                  <a:cs typeface="+mn-cs"/>
                </a:endParaRPr>
              </a:p>
            </p:txBody>
          </p:sp>
          <p:sp>
            <p:nvSpPr>
              <p:cNvPr id="15" name="object 32">
                <a:extLst>
                  <a:ext uri="{FF2B5EF4-FFF2-40B4-BE49-F238E27FC236}">
                    <a16:creationId xmlns:a16="http://schemas.microsoft.com/office/drawing/2014/main" id="{09F73401-61BC-8F83-A708-7C8D4AC84F2E}"/>
                  </a:ext>
                </a:extLst>
              </p:cNvPr>
              <p:cNvSpPr/>
              <p:nvPr/>
            </p:nvSpPr>
            <p:spPr>
              <a:xfrm>
                <a:off x="9841338" y="1285087"/>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defPPr>
                  <a:defRPr kern="0"/>
                </a:defPPr>
              </a:lstStyle>
              <a:p>
                <a:pPr algn="l" defTabSz="914357" rtl="0"/>
                <a:endParaRPr sz="1801">
                  <a:latin typeface="Calibri"/>
                  <a:ea typeface="+mn-ea"/>
                  <a:cs typeface="+mn-cs"/>
                </a:endParaRPr>
              </a:p>
            </p:txBody>
          </p:sp>
        </p:grpSp>
      </p:grpSp>
      <p:sp>
        <p:nvSpPr>
          <p:cNvPr id="4" name="TextBox 34">
            <a:extLst>
              <a:ext uri="{FF2B5EF4-FFF2-40B4-BE49-F238E27FC236}">
                <a16:creationId xmlns:a16="http://schemas.microsoft.com/office/drawing/2014/main" id="{2824C65F-5FBA-815C-E476-2740E2A3589C}"/>
              </a:ext>
            </a:extLst>
          </p:cNvPr>
          <p:cNvSpPr txBox="1"/>
          <p:nvPr/>
        </p:nvSpPr>
        <p:spPr>
          <a:xfrm>
            <a:off x="3193883" y="2401781"/>
            <a:ext cx="13713791" cy="1107354"/>
          </a:xfrm>
          <a:prstGeom prst="rect">
            <a:avLst/>
          </a:prstGeom>
          <a:noFill/>
        </p:spPr>
        <p:txBody>
          <a:bodyPr wrap="square" rtlCol="0">
            <a:spAutoFit/>
          </a:bodyPr>
          <a:lstStyle>
            <a:defPPr>
              <a:defRPr kern="0"/>
            </a:defPPr>
          </a:lstStyle>
          <a:p>
            <a:pPr algn="l" defTabSz="914357" rtl="0"/>
            <a:r>
              <a:rPr lang="en-US" sz="6596" b="1">
                <a:solidFill>
                  <a:srgbClr val="411413"/>
                </a:solidFill>
                <a:effectLst>
                  <a:outerShdw blurRad="50800" dist="38100" dir="5400000" algn="t" rotWithShape="0">
                    <a:prstClr val="black">
                      <a:alpha val="40000"/>
                    </a:prstClr>
                  </a:outerShdw>
                </a:effectLst>
                <a:latin typeface="Arial"/>
                <a:ea typeface="+mn-ea"/>
                <a:cs typeface="Arial"/>
              </a:rPr>
              <a:t>Ownership vs. Operational Roles</a:t>
            </a:r>
            <a:endParaRPr lang="en-US" sz="6596">
              <a:solidFill>
                <a:srgbClr val="411413"/>
              </a:solidFill>
              <a:effectLst>
                <a:outerShdw blurRad="50800" dist="38100" dir="5400000" algn="t" rotWithShape="0">
                  <a:prstClr val="black">
                    <a:alpha val="40000"/>
                  </a:prstClr>
                </a:outerShdw>
              </a:effectLst>
              <a:latin typeface="Calibri"/>
              <a:ea typeface="+mn-ea"/>
              <a:cs typeface="+mn-cs"/>
            </a:endParaRPr>
          </a:p>
        </p:txBody>
      </p:sp>
    </p:spTree>
    <p:extLst>
      <p:ext uri="{BB962C8B-B14F-4D97-AF65-F5344CB8AC3E}">
        <p14:creationId xmlns:p14="http://schemas.microsoft.com/office/powerpoint/2010/main" val="3927967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256295" y="1153528"/>
            <a:ext cx="378460" cy="590550"/>
          </a:xfrm>
          <a:custGeom>
            <a:avLst/>
            <a:gdLst/>
            <a:ahLst/>
            <a:cxnLst/>
            <a:rect l="l" t="t" r="r" b="b"/>
            <a:pathLst>
              <a:path w="378460"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 name="object 3"/>
          <p:cNvSpPr/>
          <p:nvPr/>
        </p:nvSpPr>
        <p:spPr>
          <a:xfrm>
            <a:off x="3083259" y="1153528"/>
            <a:ext cx="378460" cy="590550"/>
          </a:xfrm>
          <a:custGeom>
            <a:avLst/>
            <a:gdLst/>
            <a:ahLst/>
            <a:cxnLst/>
            <a:rect l="l" t="t" r="r" b="b"/>
            <a:pathLst>
              <a:path w="378460"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4" name="object 4"/>
          <p:cNvGrpSpPr/>
          <p:nvPr/>
        </p:nvGrpSpPr>
        <p:grpSpPr>
          <a:xfrm>
            <a:off x="3461364" y="858524"/>
            <a:ext cx="795020" cy="1180465"/>
            <a:chOff x="3461364" y="858524"/>
            <a:chExt cx="795020" cy="1180465"/>
          </a:xfrm>
        </p:grpSpPr>
        <p:sp>
          <p:nvSpPr>
            <p:cNvPr id="5" name="object 5"/>
            <p:cNvSpPr/>
            <p:nvPr/>
          </p:nvSpPr>
          <p:spPr>
            <a:xfrm>
              <a:off x="3461359"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6" name="object 6"/>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7" name="object 7"/>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8" name="object 8"/>
          <p:cNvSpPr/>
          <p:nvPr/>
        </p:nvSpPr>
        <p:spPr>
          <a:xfrm>
            <a:off x="735290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9" name="object 9"/>
          <p:cNvSpPr/>
          <p:nvPr/>
        </p:nvSpPr>
        <p:spPr>
          <a:xfrm>
            <a:off x="617986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0" name="object 10"/>
          <p:cNvGrpSpPr/>
          <p:nvPr/>
        </p:nvGrpSpPr>
        <p:grpSpPr>
          <a:xfrm>
            <a:off x="6557976" y="858524"/>
            <a:ext cx="795020" cy="1180465"/>
            <a:chOff x="6557976" y="858524"/>
            <a:chExt cx="795020" cy="1180465"/>
          </a:xfrm>
        </p:grpSpPr>
        <p:sp>
          <p:nvSpPr>
            <p:cNvPr id="11" name="object 11"/>
            <p:cNvSpPr/>
            <p:nvPr/>
          </p:nvSpPr>
          <p:spPr>
            <a:xfrm>
              <a:off x="6557975" y="858525"/>
              <a:ext cx="795020" cy="1180465"/>
            </a:xfrm>
            <a:custGeom>
              <a:avLst/>
              <a:gdLst/>
              <a:ahLst/>
              <a:cxnLst/>
              <a:rect l="l" t="t" r="r" b="b"/>
              <a:pathLst>
                <a:path w="795020" h="1180464">
                  <a:moveTo>
                    <a:pt x="378104" y="885024"/>
                  </a:moveTo>
                  <a:lnTo>
                    <a:pt x="0" y="590016"/>
                  </a:lnTo>
                  <a:lnTo>
                    <a:pt x="0" y="1180033"/>
                  </a:lnTo>
                  <a:lnTo>
                    <a:pt x="378104" y="885024"/>
                  </a:lnTo>
                  <a:close/>
                </a:path>
                <a:path w="795020" h="1180464">
                  <a:moveTo>
                    <a:pt x="378104" y="295008"/>
                  </a:moveTo>
                  <a:lnTo>
                    <a:pt x="0" y="0"/>
                  </a:lnTo>
                  <a:lnTo>
                    <a:pt x="0" y="590016"/>
                  </a:lnTo>
                  <a:lnTo>
                    <a:pt x="378104" y="295008"/>
                  </a:lnTo>
                  <a:close/>
                </a:path>
                <a:path w="795020" h="1180464">
                  <a:moveTo>
                    <a:pt x="794918" y="590016"/>
                  </a:moveTo>
                  <a:lnTo>
                    <a:pt x="416801" y="885024"/>
                  </a:lnTo>
                  <a:lnTo>
                    <a:pt x="794918" y="1180033"/>
                  </a:lnTo>
                  <a:lnTo>
                    <a:pt x="794918" y="590016"/>
                  </a:lnTo>
                  <a:close/>
                </a:path>
                <a:path w="795020" h="1180464">
                  <a:moveTo>
                    <a:pt x="794918" y="0"/>
                  </a:moveTo>
                  <a:lnTo>
                    <a:pt x="416801"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2" name="object 12"/>
            <p:cNvSpPr/>
            <p:nvPr/>
          </p:nvSpPr>
          <p:spPr>
            <a:xfrm>
              <a:off x="661920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3" name="object 13"/>
            <p:cNvSpPr/>
            <p:nvPr/>
          </p:nvSpPr>
          <p:spPr>
            <a:xfrm>
              <a:off x="674402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14" name="object 14"/>
          <p:cNvSpPr/>
          <p:nvPr/>
        </p:nvSpPr>
        <p:spPr>
          <a:xfrm>
            <a:off x="13546128"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15" name="object 15"/>
          <p:cNvSpPr/>
          <p:nvPr/>
        </p:nvSpPr>
        <p:spPr>
          <a:xfrm>
            <a:off x="1237308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6" name="object 16"/>
          <p:cNvGrpSpPr/>
          <p:nvPr/>
        </p:nvGrpSpPr>
        <p:grpSpPr>
          <a:xfrm>
            <a:off x="12751196" y="858524"/>
            <a:ext cx="795020" cy="1180465"/>
            <a:chOff x="12751196" y="858524"/>
            <a:chExt cx="795020" cy="1180465"/>
          </a:xfrm>
        </p:grpSpPr>
        <p:sp>
          <p:nvSpPr>
            <p:cNvPr id="17" name="object 17"/>
            <p:cNvSpPr/>
            <p:nvPr/>
          </p:nvSpPr>
          <p:spPr>
            <a:xfrm>
              <a:off x="1275119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18" y="590016"/>
                  </a:moveTo>
                  <a:lnTo>
                    <a:pt x="416814" y="885024"/>
                  </a:lnTo>
                  <a:lnTo>
                    <a:pt x="794918" y="1180033"/>
                  </a:lnTo>
                  <a:lnTo>
                    <a:pt x="794918" y="590016"/>
                  </a:lnTo>
                  <a:close/>
                </a:path>
                <a:path w="795019" h="1180464">
                  <a:moveTo>
                    <a:pt x="794918" y="0"/>
                  </a:moveTo>
                  <a:lnTo>
                    <a:pt x="416814"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8" name="object 18"/>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9" name="object 19"/>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0" name="object 20"/>
          <p:cNvSpPr/>
          <p:nvPr/>
        </p:nvSpPr>
        <p:spPr>
          <a:xfrm>
            <a:off x="1664273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21" name="object 21"/>
          <p:cNvSpPr/>
          <p:nvPr/>
        </p:nvSpPr>
        <p:spPr>
          <a:xfrm>
            <a:off x="15469699"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2" name="object 22"/>
          <p:cNvGrpSpPr/>
          <p:nvPr/>
        </p:nvGrpSpPr>
        <p:grpSpPr>
          <a:xfrm>
            <a:off x="15847806" y="858524"/>
            <a:ext cx="795020" cy="1180465"/>
            <a:chOff x="15847806" y="858524"/>
            <a:chExt cx="795020" cy="1180465"/>
          </a:xfrm>
        </p:grpSpPr>
        <p:sp>
          <p:nvSpPr>
            <p:cNvPr id="23" name="object 23"/>
            <p:cNvSpPr/>
            <p:nvPr/>
          </p:nvSpPr>
          <p:spPr>
            <a:xfrm>
              <a:off x="15847797"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24" name="object 24"/>
            <p:cNvSpPr/>
            <p:nvPr/>
          </p:nvSpPr>
          <p:spPr>
            <a:xfrm>
              <a:off x="1590903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5" name="object 25"/>
            <p:cNvSpPr/>
            <p:nvPr/>
          </p:nvSpPr>
          <p:spPr>
            <a:xfrm>
              <a:off x="1603385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6" name="object 26"/>
          <p:cNvSpPr/>
          <p:nvPr/>
        </p:nvSpPr>
        <p:spPr>
          <a:xfrm>
            <a:off x="19739347" y="1163944"/>
            <a:ext cx="365125" cy="569595"/>
          </a:xfrm>
          <a:custGeom>
            <a:avLst/>
            <a:gdLst/>
            <a:ahLst/>
            <a:cxnLst/>
            <a:rect l="l" t="t" r="r" b="b"/>
            <a:pathLst>
              <a:path w="365125" h="569594">
                <a:moveTo>
                  <a:pt x="364753" y="0"/>
                </a:moveTo>
                <a:lnTo>
                  <a:pt x="0" y="284590"/>
                </a:lnTo>
                <a:lnTo>
                  <a:pt x="364753" y="569180"/>
                </a:lnTo>
                <a:lnTo>
                  <a:pt x="364753" y="0"/>
                </a:lnTo>
                <a:close/>
              </a:path>
            </a:pathLst>
          </a:custGeom>
          <a:solidFill>
            <a:srgbClr val="1F6886">
              <a:alpha val="9999"/>
            </a:srgbClr>
          </a:solidFill>
        </p:spPr>
        <p:txBody>
          <a:bodyPr wrap="square" lIns="0" tIns="0" rIns="0" bIns="0" rtlCol="0"/>
          <a:lstStyle/>
          <a:p>
            <a:endParaRPr/>
          </a:p>
        </p:txBody>
      </p:sp>
      <p:sp>
        <p:nvSpPr>
          <p:cNvPr id="27" name="object 27"/>
          <p:cNvSpPr/>
          <p:nvPr/>
        </p:nvSpPr>
        <p:spPr>
          <a:xfrm>
            <a:off x="18566310"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8" name="object 28"/>
          <p:cNvGrpSpPr/>
          <p:nvPr/>
        </p:nvGrpSpPr>
        <p:grpSpPr>
          <a:xfrm>
            <a:off x="18944417" y="858524"/>
            <a:ext cx="795020" cy="1180465"/>
            <a:chOff x="18944417" y="858524"/>
            <a:chExt cx="795020" cy="1180465"/>
          </a:xfrm>
        </p:grpSpPr>
        <p:sp>
          <p:nvSpPr>
            <p:cNvPr id="29" name="object 29"/>
            <p:cNvSpPr/>
            <p:nvPr/>
          </p:nvSpPr>
          <p:spPr>
            <a:xfrm>
              <a:off x="18944413"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0" name="object 30"/>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1" name="object 31"/>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2" name="object 32"/>
          <p:cNvSpPr/>
          <p:nvPr/>
        </p:nvSpPr>
        <p:spPr>
          <a:xfrm>
            <a:off x="115968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3" name="object 33"/>
          <p:cNvSpPr/>
          <p:nvPr/>
        </p:nvSpPr>
        <p:spPr>
          <a:xfrm>
            <a:off x="0" y="1163945"/>
            <a:ext cx="365125" cy="569595"/>
          </a:xfrm>
          <a:custGeom>
            <a:avLst/>
            <a:gdLst/>
            <a:ahLst/>
            <a:cxnLst/>
            <a:rect l="l" t="t" r="r" b="b"/>
            <a:pathLst>
              <a:path w="365125" h="569594">
                <a:moveTo>
                  <a:pt x="0" y="0"/>
                </a:moveTo>
                <a:lnTo>
                  <a:pt x="0" y="569179"/>
                </a:lnTo>
                <a:lnTo>
                  <a:pt x="364752" y="284589"/>
                </a:lnTo>
                <a:lnTo>
                  <a:pt x="0" y="0"/>
                </a:lnTo>
                <a:close/>
              </a:path>
            </a:pathLst>
          </a:custGeom>
          <a:solidFill>
            <a:srgbClr val="1F6886">
              <a:alpha val="9999"/>
            </a:srgbClr>
          </a:solidFill>
        </p:spPr>
        <p:txBody>
          <a:bodyPr wrap="square" lIns="0" tIns="0" rIns="0" bIns="0" rtlCol="0"/>
          <a:lstStyle/>
          <a:p>
            <a:endParaRPr/>
          </a:p>
        </p:txBody>
      </p:sp>
      <p:grpSp>
        <p:nvGrpSpPr>
          <p:cNvPr id="34" name="object 34"/>
          <p:cNvGrpSpPr/>
          <p:nvPr/>
        </p:nvGrpSpPr>
        <p:grpSpPr>
          <a:xfrm>
            <a:off x="364755" y="858524"/>
            <a:ext cx="795020" cy="1180465"/>
            <a:chOff x="364755" y="858524"/>
            <a:chExt cx="795020" cy="1180465"/>
          </a:xfrm>
        </p:grpSpPr>
        <p:sp>
          <p:nvSpPr>
            <p:cNvPr id="35" name="object 35"/>
            <p:cNvSpPr/>
            <p:nvPr/>
          </p:nvSpPr>
          <p:spPr>
            <a:xfrm>
              <a:off x="36474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6" name="object 36"/>
            <p:cNvSpPr/>
            <p:nvPr/>
          </p:nvSpPr>
          <p:spPr>
            <a:xfrm>
              <a:off x="42598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7" name="object 37"/>
            <p:cNvSpPr/>
            <p:nvPr/>
          </p:nvSpPr>
          <p:spPr>
            <a:xfrm>
              <a:off x="550799"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8" name="object 38"/>
          <p:cNvSpPr/>
          <p:nvPr/>
        </p:nvSpPr>
        <p:spPr>
          <a:xfrm>
            <a:off x="1044951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solidFill>
        </p:spPr>
        <p:txBody>
          <a:bodyPr wrap="square" lIns="0" tIns="0" rIns="0" bIns="0" rtlCol="0"/>
          <a:lstStyle/>
          <a:p>
            <a:endParaRPr/>
          </a:p>
        </p:txBody>
      </p:sp>
      <p:sp>
        <p:nvSpPr>
          <p:cNvPr id="39" name="object 39"/>
          <p:cNvSpPr/>
          <p:nvPr/>
        </p:nvSpPr>
        <p:spPr>
          <a:xfrm>
            <a:off x="927647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solidFill>
        </p:spPr>
        <p:txBody>
          <a:bodyPr wrap="square" lIns="0" tIns="0" rIns="0" bIns="0" rtlCol="0"/>
          <a:lstStyle/>
          <a:p>
            <a:endParaRPr/>
          </a:p>
        </p:txBody>
      </p:sp>
      <p:grpSp>
        <p:nvGrpSpPr>
          <p:cNvPr id="40" name="object 40"/>
          <p:cNvGrpSpPr/>
          <p:nvPr/>
        </p:nvGrpSpPr>
        <p:grpSpPr>
          <a:xfrm>
            <a:off x="9654586" y="858524"/>
            <a:ext cx="795020" cy="1180465"/>
            <a:chOff x="9654586" y="858524"/>
            <a:chExt cx="795020" cy="1180465"/>
          </a:xfrm>
        </p:grpSpPr>
        <p:sp>
          <p:nvSpPr>
            <p:cNvPr id="41" name="object 41"/>
            <p:cNvSpPr/>
            <p:nvPr/>
          </p:nvSpPr>
          <p:spPr>
            <a:xfrm>
              <a:off x="9654578"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solidFill>
          </p:spPr>
          <p:txBody>
            <a:bodyPr wrap="square" lIns="0" tIns="0" rIns="0" bIns="0" rtlCol="0"/>
            <a:lstStyle/>
            <a:p>
              <a:endParaRPr/>
            </a:p>
          </p:txBody>
        </p:sp>
        <p:sp>
          <p:nvSpPr>
            <p:cNvPr id="42" name="object 42"/>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43" name="object 43"/>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
        <p:nvSpPr>
          <p:cNvPr id="44" name="object 44"/>
          <p:cNvSpPr txBox="1">
            <a:spLocks noGrp="1"/>
          </p:cNvSpPr>
          <p:nvPr>
            <p:ph type="title"/>
          </p:nvPr>
        </p:nvSpPr>
        <p:spPr>
          <a:xfrm>
            <a:off x="1501316" y="2765054"/>
            <a:ext cx="9288780" cy="1164589"/>
          </a:xfrm>
          <a:prstGeom prst="rect">
            <a:avLst/>
          </a:prstGeom>
        </p:spPr>
        <p:txBody>
          <a:bodyPr vert="horz" wrap="square" lIns="0" tIns="15240" rIns="0" bIns="0" rtlCol="0" anchor="t">
            <a:spAutoFit/>
          </a:bodyPr>
          <a:lstStyle/>
          <a:p>
            <a:pPr marL="74295">
              <a:spcBef>
                <a:spcPts val="120"/>
              </a:spcBef>
            </a:pPr>
            <a:r>
              <a:rPr lang="en-US" spc="114"/>
              <a:t>YHC Team</a:t>
            </a:r>
            <a:endParaRPr spc="114"/>
          </a:p>
        </p:txBody>
      </p:sp>
      <p:pic>
        <p:nvPicPr>
          <p:cNvPr id="46" name="object 46"/>
          <p:cNvPicPr/>
          <p:nvPr/>
        </p:nvPicPr>
        <p:blipFill>
          <a:blip r:embed="rId2" cstate="print"/>
          <a:stretch>
            <a:fillRect/>
          </a:stretch>
        </p:blipFill>
        <p:spPr>
          <a:xfrm>
            <a:off x="11293285" y="3269233"/>
            <a:ext cx="2082604" cy="2082604"/>
          </a:xfrm>
          <a:prstGeom prst="rect">
            <a:avLst/>
          </a:prstGeom>
        </p:spPr>
      </p:pic>
      <p:pic>
        <p:nvPicPr>
          <p:cNvPr id="47" name="object 47"/>
          <p:cNvPicPr/>
          <p:nvPr/>
        </p:nvPicPr>
        <p:blipFill>
          <a:blip r:embed="rId3" cstate="print"/>
          <a:stretch>
            <a:fillRect/>
          </a:stretch>
        </p:blipFill>
        <p:spPr>
          <a:xfrm>
            <a:off x="11329203" y="5557949"/>
            <a:ext cx="2082604" cy="2082604"/>
          </a:xfrm>
          <a:prstGeom prst="rect">
            <a:avLst/>
          </a:prstGeom>
        </p:spPr>
      </p:pic>
      <p:pic>
        <p:nvPicPr>
          <p:cNvPr id="48" name="object 48"/>
          <p:cNvPicPr/>
          <p:nvPr/>
        </p:nvPicPr>
        <p:blipFill>
          <a:blip r:embed="rId4" cstate="print"/>
          <a:stretch>
            <a:fillRect/>
          </a:stretch>
        </p:blipFill>
        <p:spPr>
          <a:xfrm>
            <a:off x="11329203" y="7908522"/>
            <a:ext cx="2082604" cy="2082604"/>
          </a:xfrm>
          <a:prstGeom prst="rect">
            <a:avLst/>
          </a:prstGeom>
        </p:spPr>
      </p:pic>
      <p:sp>
        <p:nvSpPr>
          <p:cNvPr id="49" name="object 49"/>
          <p:cNvSpPr txBox="1"/>
          <p:nvPr/>
        </p:nvSpPr>
        <p:spPr>
          <a:xfrm>
            <a:off x="13722474" y="3535565"/>
            <a:ext cx="4443606" cy="1063048"/>
          </a:xfrm>
          <a:prstGeom prst="rect">
            <a:avLst/>
          </a:prstGeom>
        </p:spPr>
        <p:txBody>
          <a:bodyPr vert="horz" wrap="square" lIns="0" tIns="122555" rIns="0" bIns="0" rtlCol="0">
            <a:spAutoFit/>
          </a:bodyPr>
          <a:lstStyle/>
          <a:p>
            <a:pPr marL="12700">
              <a:lnSpc>
                <a:spcPct val="100000"/>
              </a:lnSpc>
              <a:spcBef>
                <a:spcPts val="965"/>
              </a:spcBef>
            </a:pPr>
            <a:r>
              <a:rPr sz="2050" b="1" spc="85" dirty="0">
                <a:solidFill>
                  <a:srgbClr val="1F6886"/>
                </a:solidFill>
                <a:latin typeface="Arial"/>
                <a:cs typeface="Arial"/>
              </a:rPr>
              <a:t>Andrea</a:t>
            </a:r>
            <a:r>
              <a:rPr sz="2050" b="1" spc="25" dirty="0">
                <a:solidFill>
                  <a:srgbClr val="1F6886"/>
                </a:solidFill>
                <a:latin typeface="Arial"/>
                <a:cs typeface="Arial"/>
              </a:rPr>
              <a:t> </a:t>
            </a:r>
            <a:r>
              <a:rPr sz="2050" b="1" dirty="0">
                <a:solidFill>
                  <a:srgbClr val="1F6886"/>
                </a:solidFill>
                <a:latin typeface="Arial"/>
                <a:cs typeface="Arial"/>
              </a:rPr>
              <a:t>Klimas,</a:t>
            </a:r>
            <a:r>
              <a:rPr sz="2050" b="1" spc="40" dirty="0">
                <a:solidFill>
                  <a:srgbClr val="1F6886"/>
                </a:solidFill>
                <a:latin typeface="Arial"/>
                <a:cs typeface="Arial"/>
              </a:rPr>
              <a:t> </a:t>
            </a:r>
            <a:r>
              <a:rPr sz="2050" b="1" dirty="0">
                <a:solidFill>
                  <a:srgbClr val="1F6886"/>
                </a:solidFill>
                <a:latin typeface="Arial"/>
                <a:cs typeface="Arial"/>
              </a:rPr>
              <a:t>MS,</a:t>
            </a:r>
            <a:r>
              <a:rPr sz="2050" b="1" spc="35" dirty="0">
                <a:solidFill>
                  <a:srgbClr val="1F6886"/>
                </a:solidFill>
                <a:latin typeface="Arial"/>
                <a:cs typeface="Arial"/>
              </a:rPr>
              <a:t> </a:t>
            </a:r>
            <a:r>
              <a:rPr sz="2050" b="1" spc="-20" dirty="0">
                <a:solidFill>
                  <a:srgbClr val="1F6886"/>
                </a:solidFill>
                <a:latin typeface="Arial"/>
                <a:cs typeface="Arial"/>
              </a:rPr>
              <a:t>LIAC</a:t>
            </a:r>
            <a:endParaRPr sz="2050" dirty="0">
              <a:latin typeface="Arial"/>
              <a:cs typeface="Arial"/>
            </a:endParaRPr>
          </a:p>
          <a:p>
            <a:pPr marL="12700" marR="481965">
              <a:lnSpc>
                <a:spcPct val="117700"/>
              </a:lnSpc>
              <a:spcBef>
                <a:spcPts val="375"/>
              </a:spcBef>
            </a:pPr>
            <a:r>
              <a:rPr sz="1650" spc="150" dirty="0">
                <a:latin typeface="Arial"/>
                <a:cs typeface="Arial"/>
              </a:rPr>
              <a:t>(Mexican/Oglala</a:t>
            </a:r>
            <a:r>
              <a:rPr sz="1650" spc="140" dirty="0">
                <a:latin typeface="Arial"/>
                <a:cs typeface="Arial"/>
              </a:rPr>
              <a:t> </a:t>
            </a:r>
            <a:r>
              <a:rPr sz="1650" spc="110" dirty="0">
                <a:latin typeface="Arial"/>
                <a:cs typeface="Arial"/>
              </a:rPr>
              <a:t>Lakota) </a:t>
            </a:r>
            <a:r>
              <a:rPr sz="1650" spc="95" dirty="0">
                <a:latin typeface="Arial"/>
                <a:cs typeface="Arial"/>
              </a:rPr>
              <a:t>Executive Director</a:t>
            </a:r>
            <a:r>
              <a:rPr lang="en-US" sz="1650" spc="95" dirty="0">
                <a:latin typeface="Arial"/>
                <a:cs typeface="Arial"/>
              </a:rPr>
              <a:t> – Indigenous Programs</a:t>
            </a:r>
            <a:endParaRPr sz="1650" dirty="0">
              <a:latin typeface="Arial"/>
              <a:cs typeface="Arial"/>
            </a:endParaRPr>
          </a:p>
        </p:txBody>
      </p:sp>
      <p:sp>
        <p:nvSpPr>
          <p:cNvPr id="50" name="object 50"/>
          <p:cNvSpPr txBox="1"/>
          <p:nvPr/>
        </p:nvSpPr>
        <p:spPr>
          <a:xfrm>
            <a:off x="13728399" y="5943868"/>
            <a:ext cx="3309084" cy="1088118"/>
          </a:xfrm>
          <a:prstGeom prst="rect">
            <a:avLst/>
          </a:prstGeom>
        </p:spPr>
        <p:txBody>
          <a:bodyPr vert="horz" wrap="square" lIns="0" tIns="122555" rIns="0" bIns="0" rtlCol="0" anchor="t">
            <a:spAutoFit/>
          </a:bodyPr>
          <a:lstStyle/>
          <a:p>
            <a:pPr marL="12700">
              <a:lnSpc>
                <a:spcPct val="100000"/>
              </a:lnSpc>
              <a:spcBef>
                <a:spcPts val="965"/>
              </a:spcBef>
            </a:pPr>
            <a:r>
              <a:rPr sz="2050" b="1" spc="65" dirty="0">
                <a:solidFill>
                  <a:srgbClr val="1F6886"/>
                </a:solidFill>
                <a:latin typeface="Arial"/>
                <a:cs typeface="Arial"/>
              </a:rPr>
              <a:t>Heather</a:t>
            </a:r>
            <a:r>
              <a:rPr sz="2050" b="1" spc="90" dirty="0">
                <a:solidFill>
                  <a:srgbClr val="1F6886"/>
                </a:solidFill>
                <a:latin typeface="Arial"/>
                <a:cs typeface="Arial"/>
              </a:rPr>
              <a:t> </a:t>
            </a:r>
            <a:r>
              <a:rPr sz="2050" b="1" spc="-10" dirty="0">
                <a:solidFill>
                  <a:srgbClr val="1F6886"/>
                </a:solidFill>
                <a:latin typeface="Arial"/>
                <a:cs typeface="Arial"/>
              </a:rPr>
              <a:t>Johnson</a:t>
            </a:r>
            <a:endParaRPr sz="2050" dirty="0">
              <a:latin typeface="Arial"/>
              <a:cs typeface="Arial"/>
            </a:endParaRPr>
          </a:p>
          <a:p>
            <a:pPr marL="12700">
              <a:spcBef>
                <a:spcPts val="730"/>
              </a:spcBef>
            </a:pPr>
            <a:r>
              <a:rPr sz="1650" spc="85" dirty="0">
                <a:latin typeface="Arial"/>
                <a:cs typeface="Arial"/>
              </a:rPr>
              <a:t>(Diné</a:t>
            </a:r>
            <a:r>
              <a:rPr lang="en-US" sz="1650" spc="85" dirty="0">
                <a:latin typeface="Arial"/>
                <a:cs typeface="Arial"/>
              </a:rPr>
              <a:t>/White Mountain Apache)</a:t>
            </a:r>
            <a:endParaRPr lang="en-US" sz="1650" dirty="0">
              <a:latin typeface="Arial"/>
              <a:cs typeface="Arial"/>
            </a:endParaRPr>
          </a:p>
          <a:p>
            <a:pPr marL="12700">
              <a:lnSpc>
                <a:spcPct val="100000"/>
              </a:lnSpc>
              <a:spcBef>
                <a:spcPts val="350"/>
              </a:spcBef>
            </a:pPr>
            <a:r>
              <a:rPr sz="1650" spc="114" dirty="0">
                <a:latin typeface="Arial"/>
                <a:cs typeface="Arial"/>
              </a:rPr>
              <a:t>Operations</a:t>
            </a:r>
            <a:r>
              <a:rPr sz="1650" spc="75" dirty="0">
                <a:latin typeface="Arial"/>
                <a:cs typeface="Arial"/>
              </a:rPr>
              <a:t> </a:t>
            </a:r>
            <a:r>
              <a:rPr sz="1650" spc="165" dirty="0">
                <a:latin typeface="Arial"/>
                <a:cs typeface="Arial"/>
              </a:rPr>
              <a:t>Manager</a:t>
            </a:r>
            <a:endParaRPr sz="1650" dirty="0">
              <a:latin typeface="Arial"/>
              <a:cs typeface="Arial"/>
            </a:endParaRPr>
          </a:p>
        </p:txBody>
      </p:sp>
      <p:sp>
        <p:nvSpPr>
          <p:cNvPr id="51" name="object 51"/>
          <p:cNvSpPr txBox="1"/>
          <p:nvPr/>
        </p:nvSpPr>
        <p:spPr>
          <a:xfrm>
            <a:off x="13722474" y="8352172"/>
            <a:ext cx="5531485" cy="792480"/>
          </a:xfrm>
          <a:prstGeom prst="rect">
            <a:avLst/>
          </a:prstGeom>
        </p:spPr>
        <p:txBody>
          <a:bodyPr vert="horz" wrap="square" lIns="0" tIns="122555" rIns="0" bIns="0" rtlCol="0">
            <a:spAutoFit/>
          </a:bodyPr>
          <a:lstStyle/>
          <a:p>
            <a:pPr marL="12700">
              <a:lnSpc>
                <a:spcPct val="100000"/>
              </a:lnSpc>
              <a:spcBef>
                <a:spcPts val="965"/>
              </a:spcBef>
            </a:pPr>
            <a:r>
              <a:rPr sz="2050" b="1">
                <a:solidFill>
                  <a:srgbClr val="1F6886"/>
                </a:solidFill>
                <a:latin typeface="Arial"/>
                <a:cs typeface="Arial"/>
              </a:rPr>
              <a:t>Leslie</a:t>
            </a:r>
            <a:r>
              <a:rPr sz="2050" b="1" spc="-10">
                <a:solidFill>
                  <a:srgbClr val="1F6886"/>
                </a:solidFill>
                <a:latin typeface="Arial"/>
                <a:cs typeface="Arial"/>
              </a:rPr>
              <a:t> </a:t>
            </a:r>
            <a:r>
              <a:rPr sz="2050" b="1">
                <a:solidFill>
                  <a:srgbClr val="1F6886"/>
                </a:solidFill>
                <a:latin typeface="Arial"/>
                <a:cs typeface="Arial"/>
              </a:rPr>
              <a:t>Perez-</a:t>
            </a:r>
            <a:r>
              <a:rPr sz="2050" b="1" spc="75">
                <a:solidFill>
                  <a:srgbClr val="1F6886"/>
                </a:solidFill>
                <a:latin typeface="Arial"/>
                <a:cs typeface="Arial"/>
              </a:rPr>
              <a:t>Whitehead,</a:t>
            </a:r>
            <a:r>
              <a:rPr sz="2050" b="1" spc="-5">
                <a:solidFill>
                  <a:srgbClr val="1F6886"/>
                </a:solidFill>
                <a:latin typeface="Arial"/>
                <a:cs typeface="Arial"/>
              </a:rPr>
              <a:t> </a:t>
            </a:r>
            <a:r>
              <a:rPr sz="2050" b="1">
                <a:solidFill>
                  <a:srgbClr val="1F6886"/>
                </a:solidFill>
                <a:latin typeface="Arial"/>
                <a:cs typeface="Arial"/>
              </a:rPr>
              <a:t>MSW,</a:t>
            </a:r>
            <a:r>
              <a:rPr sz="2050" b="1" spc="-10">
                <a:solidFill>
                  <a:srgbClr val="1F6886"/>
                </a:solidFill>
                <a:latin typeface="Arial"/>
                <a:cs typeface="Arial"/>
              </a:rPr>
              <a:t> </a:t>
            </a:r>
            <a:r>
              <a:rPr sz="2050" b="1" spc="-80">
                <a:solidFill>
                  <a:srgbClr val="1F6886"/>
                </a:solidFill>
                <a:latin typeface="Arial"/>
                <a:cs typeface="Arial"/>
              </a:rPr>
              <a:t>LCSW,</a:t>
            </a:r>
            <a:r>
              <a:rPr sz="2050" b="1" spc="-5">
                <a:solidFill>
                  <a:srgbClr val="1F6886"/>
                </a:solidFill>
                <a:latin typeface="Arial"/>
                <a:cs typeface="Arial"/>
              </a:rPr>
              <a:t> </a:t>
            </a:r>
            <a:r>
              <a:rPr sz="2050" b="1" spc="-20">
                <a:solidFill>
                  <a:srgbClr val="1F6886"/>
                </a:solidFill>
                <a:latin typeface="Arial"/>
                <a:cs typeface="Arial"/>
              </a:rPr>
              <a:t>CCTP</a:t>
            </a:r>
            <a:endParaRPr sz="2050">
              <a:latin typeface="Arial"/>
              <a:cs typeface="Arial"/>
            </a:endParaRPr>
          </a:p>
          <a:p>
            <a:pPr marL="12700">
              <a:lnSpc>
                <a:spcPct val="100000"/>
              </a:lnSpc>
              <a:spcBef>
                <a:spcPts val="730"/>
              </a:spcBef>
            </a:pPr>
            <a:r>
              <a:rPr sz="1650" spc="105">
                <a:latin typeface="Arial"/>
                <a:cs typeface="Arial"/>
              </a:rPr>
              <a:t>Clinical</a:t>
            </a:r>
            <a:r>
              <a:rPr sz="1650" spc="70">
                <a:latin typeface="Arial"/>
                <a:cs typeface="Arial"/>
              </a:rPr>
              <a:t> </a:t>
            </a:r>
            <a:r>
              <a:rPr sz="1650" spc="95">
                <a:latin typeface="Arial"/>
                <a:cs typeface="Arial"/>
              </a:rPr>
              <a:t>Director</a:t>
            </a:r>
            <a:endParaRPr sz="1650">
              <a:latin typeface="Arial"/>
              <a:cs typeface="Arial"/>
            </a:endParaRPr>
          </a:p>
        </p:txBody>
      </p:sp>
      <p:pic>
        <p:nvPicPr>
          <p:cNvPr id="52" name="object 3">
            <a:extLst>
              <a:ext uri="{FF2B5EF4-FFF2-40B4-BE49-F238E27FC236}">
                <a16:creationId xmlns:a16="http://schemas.microsoft.com/office/drawing/2014/main" id="{286EE26E-02F1-35E9-58F7-57C0FA5A227E}"/>
              </a:ext>
            </a:extLst>
          </p:cNvPr>
          <p:cNvPicPr/>
          <p:nvPr/>
        </p:nvPicPr>
        <p:blipFill>
          <a:blip r:embed="rId5" cstate="print"/>
          <a:srcRect l="3294"/>
          <a:stretch>
            <a:fillRect/>
          </a:stretch>
        </p:blipFill>
        <p:spPr>
          <a:xfrm>
            <a:off x="1357806" y="4251858"/>
            <a:ext cx="7031915" cy="59503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A7D470-8606-C443-2009-9F470978927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6109DC5-C913-04A0-C47A-2236E65D65D5}"/>
              </a:ext>
            </a:extLst>
          </p:cNvPr>
          <p:cNvSpPr/>
          <p:nvPr/>
        </p:nvSpPr>
        <p:spPr>
          <a:xfrm>
            <a:off x="4256295" y="1153528"/>
            <a:ext cx="378460" cy="590550"/>
          </a:xfrm>
          <a:custGeom>
            <a:avLst/>
            <a:gdLst/>
            <a:ahLst/>
            <a:cxnLst/>
            <a:rect l="l" t="t" r="r" b="b"/>
            <a:pathLst>
              <a:path w="378460"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 name="object 3">
            <a:extLst>
              <a:ext uri="{FF2B5EF4-FFF2-40B4-BE49-F238E27FC236}">
                <a16:creationId xmlns:a16="http://schemas.microsoft.com/office/drawing/2014/main" id="{03B80ED1-152C-ADCE-D955-182D0492A702}"/>
              </a:ext>
            </a:extLst>
          </p:cNvPr>
          <p:cNvSpPr/>
          <p:nvPr/>
        </p:nvSpPr>
        <p:spPr>
          <a:xfrm>
            <a:off x="3083259" y="1153528"/>
            <a:ext cx="378460" cy="590550"/>
          </a:xfrm>
          <a:custGeom>
            <a:avLst/>
            <a:gdLst/>
            <a:ahLst/>
            <a:cxnLst/>
            <a:rect l="l" t="t" r="r" b="b"/>
            <a:pathLst>
              <a:path w="378460"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4" name="object 4">
            <a:extLst>
              <a:ext uri="{FF2B5EF4-FFF2-40B4-BE49-F238E27FC236}">
                <a16:creationId xmlns:a16="http://schemas.microsoft.com/office/drawing/2014/main" id="{C80A4879-D43C-9846-32DB-5EA3A195544F}"/>
              </a:ext>
            </a:extLst>
          </p:cNvPr>
          <p:cNvGrpSpPr/>
          <p:nvPr/>
        </p:nvGrpSpPr>
        <p:grpSpPr>
          <a:xfrm>
            <a:off x="3461364" y="858524"/>
            <a:ext cx="795020" cy="1180465"/>
            <a:chOff x="3461364" y="858524"/>
            <a:chExt cx="795020" cy="1180465"/>
          </a:xfrm>
        </p:grpSpPr>
        <p:sp>
          <p:nvSpPr>
            <p:cNvPr id="5" name="object 5">
              <a:extLst>
                <a:ext uri="{FF2B5EF4-FFF2-40B4-BE49-F238E27FC236}">
                  <a16:creationId xmlns:a16="http://schemas.microsoft.com/office/drawing/2014/main" id="{595FBB4C-F105-9937-C746-21B8F54B7807}"/>
                </a:ext>
              </a:extLst>
            </p:cNvPr>
            <p:cNvSpPr/>
            <p:nvPr/>
          </p:nvSpPr>
          <p:spPr>
            <a:xfrm>
              <a:off x="3461359"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6" name="object 6">
              <a:extLst>
                <a:ext uri="{FF2B5EF4-FFF2-40B4-BE49-F238E27FC236}">
                  <a16:creationId xmlns:a16="http://schemas.microsoft.com/office/drawing/2014/main" id="{8C2C1583-2629-3AFD-C836-2AAF8BC78B6C}"/>
                </a:ext>
              </a:extLst>
            </p:cNvPr>
            <p:cNvSpPr/>
            <p:nvPr/>
          </p:nvSpPr>
          <p:spPr>
            <a:xfrm>
              <a:off x="352259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57B7ECE8-7E21-A4FF-9C86-68AD67D13C82}"/>
                </a:ext>
              </a:extLst>
            </p:cNvPr>
            <p:cNvSpPr/>
            <p:nvPr/>
          </p:nvSpPr>
          <p:spPr>
            <a:xfrm>
              <a:off x="3647409"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8" name="object 8">
            <a:extLst>
              <a:ext uri="{FF2B5EF4-FFF2-40B4-BE49-F238E27FC236}">
                <a16:creationId xmlns:a16="http://schemas.microsoft.com/office/drawing/2014/main" id="{D84EDA60-451D-0330-E592-D961A4D4E0FF}"/>
              </a:ext>
            </a:extLst>
          </p:cNvPr>
          <p:cNvSpPr/>
          <p:nvPr/>
        </p:nvSpPr>
        <p:spPr>
          <a:xfrm>
            <a:off x="735290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9" name="object 9">
            <a:extLst>
              <a:ext uri="{FF2B5EF4-FFF2-40B4-BE49-F238E27FC236}">
                <a16:creationId xmlns:a16="http://schemas.microsoft.com/office/drawing/2014/main" id="{B9EF910F-4633-0DE2-17D1-B52037C37B46}"/>
              </a:ext>
            </a:extLst>
          </p:cNvPr>
          <p:cNvSpPr/>
          <p:nvPr/>
        </p:nvSpPr>
        <p:spPr>
          <a:xfrm>
            <a:off x="617986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0" name="object 10">
            <a:extLst>
              <a:ext uri="{FF2B5EF4-FFF2-40B4-BE49-F238E27FC236}">
                <a16:creationId xmlns:a16="http://schemas.microsoft.com/office/drawing/2014/main" id="{1CD4354C-C408-67B4-F7D4-2A92185292A2}"/>
              </a:ext>
            </a:extLst>
          </p:cNvPr>
          <p:cNvGrpSpPr/>
          <p:nvPr/>
        </p:nvGrpSpPr>
        <p:grpSpPr>
          <a:xfrm>
            <a:off x="6557976" y="858524"/>
            <a:ext cx="795020" cy="1180465"/>
            <a:chOff x="6557976" y="858524"/>
            <a:chExt cx="795020" cy="1180465"/>
          </a:xfrm>
        </p:grpSpPr>
        <p:sp>
          <p:nvSpPr>
            <p:cNvPr id="11" name="object 11">
              <a:extLst>
                <a:ext uri="{FF2B5EF4-FFF2-40B4-BE49-F238E27FC236}">
                  <a16:creationId xmlns:a16="http://schemas.microsoft.com/office/drawing/2014/main" id="{D718BBFD-8807-E694-AB62-968066BB6E81}"/>
                </a:ext>
              </a:extLst>
            </p:cNvPr>
            <p:cNvSpPr/>
            <p:nvPr/>
          </p:nvSpPr>
          <p:spPr>
            <a:xfrm>
              <a:off x="6557975" y="858525"/>
              <a:ext cx="795020" cy="1180465"/>
            </a:xfrm>
            <a:custGeom>
              <a:avLst/>
              <a:gdLst/>
              <a:ahLst/>
              <a:cxnLst/>
              <a:rect l="l" t="t" r="r" b="b"/>
              <a:pathLst>
                <a:path w="795020" h="1180464">
                  <a:moveTo>
                    <a:pt x="378104" y="885024"/>
                  </a:moveTo>
                  <a:lnTo>
                    <a:pt x="0" y="590016"/>
                  </a:lnTo>
                  <a:lnTo>
                    <a:pt x="0" y="1180033"/>
                  </a:lnTo>
                  <a:lnTo>
                    <a:pt x="378104" y="885024"/>
                  </a:lnTo>
                  <a:close/>
                </a:path>
                <a:path w="795020" h="1180464">
                  <a:moveTo>
                    <a:pt x="378104" y="295008"/>
                  </a:moveTo>
                  <a:lnTo>
                    <a:pt x="0" y="0"/>
                  </a:lnTo>
                  <a:lnTo>
                    <a:pt x="0" y="590016"/>
                  </a:lnTo>
                  <a:lnTo>
                    <a:pt x="378104" y="295008"/>
                  </a:lnTo>
                  <a:close/>
                </a:path>
                <a:path w="795020" h="1180464">
                  <a:moveTo>
                    <a:pt x="794918" y="590016"/>
                  </a:moveTo>
                  <a:lnTo>
                    <a:pt x="416801" y="885024"/>
                  </a:lnTo>
                  <a:lnTo>
                    <a:pt x="794918" y="1180033"/>
                  </a:lnTo>
                  <a:lnTo>
                    <a:pt x="794918" y="590016"/>
                  </a:lnTo>
                  <a:close/>
                </a:path>
                <a:path w="795020" h="1180464">
                  <a:moveTo>
                    <a:pt x="794918" y="0"/>
                  </a:moveTo>
                  <a:lnTo>
                    <a:pt x="416801"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7CE1039D-FC94-E0DF-7DE3-E2D8825318EF}"/>
                </a:ext>
              </a:extLst>
            </p:cNvPr>
            <p:cNvSpPr/>
            <p:nvPr/>
          </p:nvSpPr>
          <p:spPr>
            <a:xfrm>
              <a:off x="661920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3" name="object 13">
              <a:extLst>
                <a:ext uri="{FF2B5EF4-FFF2-40B4-BE49-F238E27FC236}">
                  <a16:creationId xmlns:a16="http://schemas.microsoft.com/office/drawing/2014/main" id="{3F7E9D9C-F984-2036-6E7C-33822E6E2ED5}"/>
                </a:ext>
              </a:extLst>
            </p:cNvPr>
            <p:cNvSpPr/>
            <p:nvPr/>
          </p:nvSpPr>
          <p:spPr>
            <a:xfrm>
              <a:off x="6744020"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14" name="object 14">
            <a:extLst>
              <a:ext uri="{FF2B5EF4-FFF2-40B4-BE49-F238E27FC236}">
                <a16:creationId xmlns:a16="http://schemas.microsoft.com/office/drawing/2014/main" id="{0A9C8FA2-8CD6-993C-4028-D713B8FAA503}"/>
              </a:ext>
            </a:extLst>
          </p:cNvPr>
          <p:cNvSpPr/>
          <p:nvPr/>
        </p:nvSpPr>
        <p:spPr>
          <a:xfrm>
            <a:off x="13546128"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15" name="object 15">
            <a:extLst>
              <a:ext uri="{FF2B5EF4-FFF2-40B4-BE49-F238E27FC236}">
                <a16:creationId xmlns:a16="http://schemas.microsoft.com/office/drawing/2014/main" id="{A6BBDCBB-6EF2-B5EC-BAB5-2DD1F9DAA1D0}"/>
              </a:ext>
            </a:extLst>
          </p:cNvPr>
          <p:cNvSpPr/>
          <p:nvPr/>
        </p:nvSpPr>
        <p:spPr>
          <a:xfrm>
            <a:off x="1237308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16" name="object 16">
            <a:extLst>
              <a:ext uri="{FF2B5EF4-FFF2-40B4-BE49-F238E27FC236}">
                <a16:creationId xmlns:a16="http://schemas.microsoft.com/office/drawing/2014/main" id="{8987407B-8C62-BDBC-A8EE-4EDA8E1F4C34}"/>
              </a:ext>
            </a:extLst>
          </p:cNvPr>
          <p:cNvGrpSpPr/>
          <p:nvPr/>
        </p:nvGrpSpPr>
        <p:grpSpPr>
          <a:xfrm>
            <a:off x="12751196" y="858524"/>
            <a:ext cx="795020" cy="1180465"/>
            <a:chOff x="12751196" y="858524"/>
            <a:chExt cx="795020" cy="1180465"/>
          </a:xfrm>
        </p:grpSpPr>
        <p:sp>
          <p:nvSpPr>
            <p:cNvPr id="17" name="object 17">
              <a:extLst>
                <a:ext uri="{FF2B5EF4-FFF2-40B4-BE49-F238E27FC236}">
                  <a16:creationId xmlns:a16="http://schemas.microsoft.com/office/drawing/2014/main" id="{956CEFCC-E563-76B6-2981-112DEBDD0307}"/>
                </a:ext>
              </a:extLst>
            </p:cNvPr>
            <p:cNvSpPr/>
            <p:nvPr/>
          </p:nvSpPr>
          <p:spPr>
            <a:xfrm>
              <a:off x="1275119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18" y="590016"/>
                  </a:moveTo>
                  <a:lnTo>
                    <a:pt x="416814" y="885024"/>
                  </a:lnTo>
                  <a:lnTo>
                    <a:pt x="794918" y="1180033"/>
                  </a:lnTo>
                  <a:lnTo>
                    <a:pt x="794918" y="590016"/>
                  </a:lnTo>
                  <a:close/>
                </a:path>
                <a:path w="795019" h="1180464">
                  <a:moveTo>
                    <a:pt x="794918" y="0"/>
                  </a:moveTo>
                  <a:lnTo>
                    <a:pt x="416814" y="295008"/>
                  </a:lnTo>
                  <a:lnTo>
                    <a:pt x="794918" y="590016"/>
                  </a:lnTo>
                  <a:lnTo>
                    <a:pt x="794918" y="0"/>
                  </a:lnTo>
                  <a:close/>
                </a:path>
              </a:pathLst>
            </a:custGeom>
            <a:solidFill>
              <a:srgbClr val="1F6886">
                <a:alpha val="9999"/>
              </a:srgbClr>
            </a:solidFill>
          </p:spPr>
          <p:txBody>
            <a:bodyPr wrap="square" lIns="0" tIns="0" rIns="0" bIns="0" rtlCol="0"/>
            <a:lstStyle/>
            <a:p>
              <a:endParaRPr/>
            </a:p>
          </p:txBody>
        </p:sp>
        <p:sp>
          <p:nvSpPr>
            <p:cNvPr id="18" name="object 18">
              <a:extLst>
                <a:ext uri="{FF2B5EF4-FFF2-40B4-BE49-F238E27FC236}">
                  <a16:creationId xmlns:a16="http://schemas.microsoft.com/office/drawing/2014/main" id="{EAE5B87F-C033-D6BB-988E-82B9AE92E047}"/>
                </a:ext>
              </a:extLst>
            </p:cNvPr>
            <p:cNvSpPr/>
            <p:nvPr/>
          </p:nvSpPr>
          <p:spPr>
            <a:xfrm>
              <a:off x="1281242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19" name="object 19">
              <a:extLst>
                <a:ext uri="{FF2B5EF4-FFF2-40B4-BE49-F238E27FC236}">
                  <a16:creationId xmlns:a16="http://schemas.microsoft.com/office/drawing/2014/main" id="{74825B18-F099-9AB4-FF81-DB05CEDDF49D}"/>
                </a:ext>
              </a:extLst>
            </p:cNvPr>
            <p:cNvSpPr/>
            <p:nvPr/>
          </p:nvSpPr>
          <p:spPr>
            <a:xfrm>
              <a:off x="12937241"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0" name="object 20">
            <a:extLst>
              <a:ext uri="{FF2B5EF4-FFF2-40B4-BE49-F238E27FC236}">
                <a16:creationId xmlns:a16="http://schemas.microsoft.com/office/drawing/2014/main" id="{5C262C6C-CF4D-24A3-14A9-CF7901DCB331}"/>
              </a:ext>
            </a:extLst>
          </p:cNvPr>
          <p:cNvSpPr/>
          <p:nvPr/>
        </p:nvSpPr>
        <p:spPr>
          <a:xfrm>
            <a:off x="16642737"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21" name="object 21">
            <a:extLst>
              <a:ext uri="{FF2B5EF4-FFF2-40B4-BE49-F238E27FC236}">
                <a16:creationId xmlns:a16="http://schemas.microsoft.com/office/drawing/2014/main" id="{EA023F1E-5CFF-07A7-2FFB-23D7A89AB4A2}"/>
              </a:ext>
            </a:extLst>
          </p:cNvPr>
          <p:cNvSpPr/>
          <p:nvPr/>
        </p:nvSpPr>
        <p:spPr>
          <a:xfrm>
            <a:off x="15469699"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2" name="object 22">
            <a:extLst>
              <a:ext uri="{FF2B5EF4-FFF2-40B4-BE49-F238E27FC236}">
                <a16:creationId xmlns:a16="http://schemas.microsoft.com/office/drawing/2014/main" id="{E8D76A4E-23ED-B567-9C38-DFC67306F131}"/>
              </a:ext>
            </a:extLst>
          </p:cNvPr>
          <p:cNvGrpSpPr/>
          <p:nvPr/>
        </p:nvGrpSpPr>
        <p:grpSpPr>
          <a:xfrm>
            <a:off x="15847806" y="858524"/>
            <a:ext cx="795020" cy="1180465"/>
            <a:chOff x="15847806" y="858524"/>
            <a:chExt cx="795020" cy="1180465"/>
          </a:xfrm>
        </p:grpSpPr>
        <p:sp>
          <p:nvSpPr>
            <p:cNvPr id="23" name="object 23">
              <a:extLst>
                <a:ext uri="{FF2B5EF4-FFF2-40B4-BE49-F238E27FC236}">
                  <a16:creationId xmlns:a16="http://schemas.microsoft.com/office/drawing/2014/main" id="{4AA55293-9420-7793-B711-FD20AC9EA70B}"/>
                </a:ext>
              </a:extLst>
            </p:cNvPr>
            <p:cNvSpPr/>
            <p:nvPr/>
          </p:nvSpPr>
          <p:spPr>
            <a:xfrm>
              <a:off x="15847797"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24" name="object 24">
              <a:extLst>
                <a:ext uri="{FF2B5EF4-FFF2-40B4-BE49-F238E27FC236}">
                  <a16:creationId xmlns:a16="http://schemas.microsoft.com/office/drawing/2014/main" id="{6FC8C78E-D927-AEFC-D910-84E218FC28C3}"/>
                </a:ext>
              </a:extLst>
            </p:cNvPr>
            <p:cNvSpPr/>
            <p:nvPr/>
          </p:nvSpPr>
          <p:spPr>
            <a:xfrm>
              <a:off x="15909036"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25" name="object 25">
              <a:extLst>
                <a:ext uri="{FF2B5EF4-FFF2-40B4-BE49-F238E27FC236}">
                  <a16:creationId xmlns:a16="http://schemas.microsoft.com/office/drawing/2014/main" id="{081AE744-1035-CDCD-3A39-03F89349F1B6}"/>
                </a:ext>
              </a:extLst>
            </p:cNvPr>
            <p:cNvSpPr/>
            <p:nvPr/>
          </p:nvSpPr>
          <p:spPr>
            <a:xfrm>
              <a:off x="1603385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26" name="object 26">
            <a:extLst>
              <a:ext uri="{FF2B5EF4-FFF2-40B4-BE49-F238E27FC236}">
                <a16:creationId xmlns:a16="http://schemas.microsoft.com/office/drawing/2014/main" id="{467BBBEC-C305-A397-316D-EAE18D6CC862}"/>
              </a:ext>
            </a:extLst>
          </p:cNvPr>
          <p:cNvSpPr/>
          <p:nvPr/>
        </p:nvSpPr>
        <p:spPr>
          <a:xfrm>
            <a:off x="19739347" y="1163944"/>
            <a:ext cx="365125" cy="569595"/>
          </a:xfrm>
          <a:custGeom>
            <a:avLst/>
            <a:gdLst/>
            <a:ahLst/>
            <a:cxnLst/>
            <a:rect l="l" t="t" r="r" b="b"/>
            <a:pathLst>
              <a:path w="365125" h="569594">
                <a:moveTo>
                  <a:pt x="364753" y="0"/>
                </a:moveTo>
                <a:lnTo>
                  <a:pt x="0" y="284590"/>
                </a:lnTo>
                <a:lnTo>
                  <a:pt x="364753" y="569180"/>
                </a:lnTo>
                <a:lnTo>
                  <a:pt x="364753" y="0"/>
                </a:lnTo>
                <a:close/>
              </a:path>
            </a:pathLst>
          </a:custGeom>
          <a:solidFill>
            <a:srgbClr val="1F6886">
              <a:alpha val="9999"/>
            </a:srgbClr>
          </a:solidFill>
        </p:spPr>
        <p:txBody>
          <a:bodyPr wrap="square" lIns="0" tIns="0" rIns="0" bIns="0" rtlCol="0"/>
          <a:lstStyle/>
          <a:p>
            <a:endParaRPr/>
          </a:p>
        </p:txBody>
      </p:sp>
      <p:sp>
        <p:nvSpPr>
          <p:cNvPr id="27" name="object 27">
            <a:extLst>
              <a:ext uri="{FF2B5EF4-FFF2-40B4-BE49-F238E27FC236}">
                <a16:creationId xmlns:a16="http://schemas.microsoft.com/office/drawing/2014/main" id="{647FA863-686D-64EB-1651-7386DC2E20A1}"/>
              </a:ext>
            </a:extLst>
          </p:cNvPr>
          <p:cNvSpPr/>
          <p:nvPr/>
        </p:nvSpPr>
        <p:spPr>
          <a:xfrm>
            <a:off x="18566310"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alpha val="9999"/>
            </a:srgbClr>
          </a:solidFill>
        </p:spPr>
        <p:txBody>
          <a:bodyPr wrap="square" lIns="0" tIns="0" rIns="0" bIns="0" rtlCol="0"/>
          <a:lstStyle/>
          <a:p>
            <a:endParaRPr/>
          </a:p>
        </p:txBody>
      </p:sp>
      <p:grpSp>
        <p:nvGrpSpPr>
          <p:cNvPr id="28" name="object 28">
            <a:extLst>
              <a:ext uri="{FF2B5EF4-FFF2-40B4-BE49-F238E27FC236}">
                <a16:creationId xmlns:a16="http://schemas.microsoft.com/office/drawing/2014/main" id="{D6052428-FDA9-2FDB-F8D2-E344290FA49D}"/>
              </a:ext>
            </a:extLst>
          </p:cNvPr>
          <p:cNvGrpSpPr/>
          <p:nvPr/>
        </p:nvGrpSpPr>
        <p:grpSpPr>
          <a:xfrm>
            <a:off x="18944417" y="858524"/>
            <a:ext cx="795020" cy="1180465"/>
            <a:chOff x="18944417" y="858524"/>
            <a:chExt cx="795020" cy="1180465"/>
          </a:xfrm>
        </p:grpSpPr>
        <p:sp>
          <p:nvSpPr>
            <p:cNvPr id="29" name="object 29">
              <a:extLst>
                <a:ext uri="{FF2B5EF4-FFF2-40B4-BE49-F238E27FC236}">
                  <a16:creationId xmlns:a16="http://schemas.microsoft.com/office/drawing/2014/main" id="{049B8274-8DFF-41F8-3C14-7B33A978EA57}"/>
                </a:ext>
              </a:extLst>
            </p:cNvPr>
            <p:cNvSpPr/>
            <p:nvPr/>
          </p:nvSpPr>
          <p:spPr>
            <a:xfrm>
              <a:off x="18944413"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0" name="object 30">
              <a:extLst>
                <a:ext uri="{FF2B5EF4-FFF2-40B4-BE49-F238E27FC236}">
                  <a16:creationId xmlns:a16="http://schemas.microsoft.com/office/drawing/2014/main" id="{9F76CC90-955A-A1D4-81F5-9830C6BD20D6}"/>
                </a:ext>
              </a:extLst>
            </p:cNvPr>
            <p:cNvSpPr/>
            <p:nvPr/>
          </p:nvSpPr>
          <p:spPr>
            <a:xfrm>
              <a:off x="1900564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1" name="object 31">
              <a:extLst>
                <a:ext uri="{FF2B5EF4-FFF2-40B4-BE49-F238E27FC236}">
                  <a16:creationId xmlns:a16="http://schemas.microsoft.com/office/drawing/2014/main" id="{CA1E6500-ED16-6CEB-5C1A-012D4CF72D33}"/>
                </a:ext>
              </a:extLst>
            </p:cNvPr>
            <p:cNvSpPr/>
            <p:nvPr/>
          </p:nvSpPr>
          <p:spPr>
            <a:xfrm>
              <a:off x="19130460"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2" name="object 32">
            <a:extLst>
              <a:ext uri="{FF2B5EF4-FFF2-40B4-BE49-F238E27FC236}">
                <a16:creationId xmlns:a16="http://schemas.microsoft.com/office/drawing/2014/main" id="{DE01D501-D56C-AC3D-ED84-A7C3A2BC676C}"/>
              </a:ext>
            </a:extLst>
          </p:cNvPr>
          <p:cNvSpPr/>
          <p:nvPr/>
        </p:nvSpPr>
        <p:spPr>
          <a:xfrm>
            <a:off x="115968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alpha val="9999"/>
            </a:srgbClr>
          </a:solidFill>
        </p:spPr>
        <p:txBody>
          <a:bodyPr wrap="square" lIns="0" tIns="0" rIns="0" bIns="0" rtlCol="0"/>
          <a:lstStyle/>
          <a:p>
            <a:endParaRPr/>
          </a:p>
        </p:txBody>
      </p:sp>
      <p:sp>
        <p:nvSpPr>
          <p:cNvPr id="33" name="object 33">
            <a:extLst>
              <a:ext uri="{FF2B5EF4-FFF2-40B4-BE49-F238E27FC236}">
                <a16:creationId xmlns:a16="http://schemas.microsoft.com/office/drawing/2014/main" id="{BE8908D6-7B3F-E798-0422-B562F7B39D77}"/>
              </a:ext>
            </a:extLst>
          </p:cNvPr>
          <p:cNvSpPr/>
          <p:nvPr/>
        </p:nvSpPr>
        <p:spPr>
          <a:xfrm>
            <a:off x="0" y="1163945"/>
            <a:ext cx="365125" cy="569595"/>
          </a:xfrm>
          <a:custGeom>
            <a:avLst/>
            <a:gdLst/>
            <a:ahLst/>
            <a:cxnLst/>
            <a:rect l="l" t="t" r="r" b="b"/>
            <a:pathLst>
              <a:path w="365125" h="569594">
                <a:moveTo>
                  <a:pt x="0" y="0"/>
                </a:moveTo>
                <a:lnTo>
                  <a:pt x="0" y="569179"/>
                </a:lnTo>
                <a:lnTo>
                  <a:pt x="364752" y="284589"/>
                </a:lnTo>
                <a:lnTo>
                  <a:pt x="0" y="0"/>
                </a:lnTo>
                <a:close/>
              </a:path>
            </a:pathLst>
          </a:custGeom>
          <a:solidFill>
            <a:srgbClr val="1F6886">
              <a:alpha val="9999"/>
            </a:srgbClr>
          </a:solidFill>
        </p:spPr>
        <p:txBody>
          <a:bodyPr wrap="square" lIns="0" tIns="0" rIns="0" bIns="0" rtlCol="0"/>
          <a:lstStyle/>
          <a:p>
            <a:endParaRPr/>
          </a:p>
        </p:txBody>
      </p:sp>
      <p:grpSp>
        <p:nvGrpSpPr>
          <p:cNvPr id="34" name="object 34">
            <a:extLst>
              <a:ext uri="{FF2B5EF4-FFF2-40B4-BE49-F238E27FC236}">
                <a16:creationId xmlns:a16="http://schemas.microsoft.com/office/drawing/2014/main" id="{33099CD3-DFA2-D201-1DEF-7ABBE2085A51}"/>
              </a:ext>
            </a:extLst>
          </p:cNvPr>
          <p:cNvGrpSpPr/>
          <p:nvPr/>
        </p:nvGrpSpPr>
        <p:grpSpPr>
          <a:xfrm>
            <a:off x="364755" y="858524"/>
            <a:ext cx="795020" cy="1180465"/>
            <a:chOff x="364755" y="858524"/>
            <a:chExt cx="795020" cy="1180465"/>
          </a:xfrm>
        </p:grpSpPr>
        <p:sp>
          <p:nvSpPr>
            <p:cNvPr id="35" name="object 35">
              <a:extLst>
                <a:ext uri="{FF2B5EF4-FFF2-40B4-BE49-F238E27FC236}">
                  <a16:creationId xmlns:a16="http://schemas.microsoft.com/office/drawing/2014/main" id="{499C0FF8-4FB6-C903-7568-9FA041E8B220}"/>
                </a:ext>
              </a:extLst>
            </p:cNvPr>
            <p:cNvSpPr/>
            <p:nvPr/>
          </p:nvSpPr>
          <p:spPr>
            <a:xfrm>
              <a:off x="364744" y="858525"/>
              <a:ext cx="795020" cy="1180465"/>
            </a:xfrm>
            <a:custGeom>
              <a:avLst/>
              <a:gdLst/>
              <a:ahLst/>
              <a:cxnLst/>
              <a:rect l="l" t="t" r="r" b="b"/>
              <a:pathLst>
                <a:path w="795019" h="1180464">
                  <a:moveTo>
                    <a:pt x="378117" y="885024"/>
                  </a:moveTo>
                  <a:lnTo>
                    <a:pt x="0" y="590016"/>
                  </a:lnTo>
                  <a:lnTo>
                    <a:pt x="0" y="1180033"/>
                  </a:lnTo>
                  <a:lnTo>
                    <a:pt x="378117" y="885024"/>
                  </a:lnTo>
                  <a:close/>
                </a:path>
                <a:path w="795019" h="1180464">
                  <a:moveTo>
                    <a:pt x="378117" y="295008"/>
                  </a:moveTo>
                  <a:lnTo>
                    <a:pt x="0" y="0"/>
                  </a:lnTo>
                  <a:lnTo>
                    <a:pt x="0" y="590016"/>
                  </a:lnTo>
                  <a:lnTo>
                    <a:pt x="378117" y="295008"/>
                  </a:lnTo>
                  <a:close/>
                </a:path>
                <a:path w="795019" h="1180464">
                  <a:moveTo>
                    <a:pt x="794931" y="590016"/>
                  </a:moveTo>
                  <a:lnTo>
                    <a:pt x="416814" y="885024"/>
                  </a:lnTo>
                  <a:lnTo>
                    <a:pt x="794931" y="1180033"/>
                  </a:lnTo>
                  <a:lnTo>
                    <a:pt x="794931" y="590016"/>
                  </a:lnTo>
                  <a:close/>
                </a:path>
                <a:path w="795019" h="1180464">
                  <a:moveTo>
                    <a:pt x="794931" y="0"/>
                  </a:moveTo>
                  <a:lnTo>
                    <a:pt x="416814" y="295008"/>
                  </a:lnTo>
                  <a:lnTo>
                    <a:pt x="794931" y="590016"/>
                  </a:lnTo>
                  <a:lnTo>
                    <a:pt x="794931" y="0"/>
                  </a:lnTo>
                  <a:close/>
                </a:path>
              </a:pathLst>
            </a:custGeom>
            <a:solidFill>
              <a:srgbClr val="1F6886">
                <a:alpha val="9999"/>
              </a:srgbClr>
            </a:solidFill>
          </p:spPr>
          <p:txBody>
            <a:bodyPr wrap="square" lIns="0" tIns="0" rIns="0" bIns="0" rtlCol="0"/>
            <a:lstStyle/>
            <a:p>
              <a:endParaRPr/>
            </a:p>
          </p:txBody>
        </p:sp>
        <p:sp>
          <p:nvSpPr>
            <p:cNvPr id="36" name="object 36">
              <a:extLst>
                <a:ext uri="{FF2B5EF4-FFF2-40B4-BE49-F238E27FC236}">
                  <a16:creationId xmlns:a16="http://schemas.microsoft.com/office/drawing/2014/main" id="{C1307482-5263-68FE-3203-8D6AE6E7C62E}"/>
                </a:ext>
              </a:extLst>
            </p:cNvPr>
            <p:cNvSpPr/>
            <p:nvPr/>
          </p:nvSpPr>
          <p:spPr>
            <a:xfrm>
              <a:off x="425988"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alpha val="9999"/>
              </a:srgbClr>
            </a:solidFill>
          </p:spPr>
          <p:txBody>
            <a:bodyPr wrap="square" lIns="0" tIns="0" rIns="0" bIns="0" rtlCol="0"/>
            <a:lstStyle/>
            <a:p>
              <a:endParaRPr/>
            </a:p>
          </p:txBody>
        </p:sp>
        <p:sp>
          <p:nvSpPr>
            <p:cNvPr id="37" name="object 37">
              <a:extLst>
                <a:ext uri="{FF2B5EF4-FFF2-40B4-BE49-F238E27FC236}">
                  <a16:creationId xmlns:a16="http://schemas.microsoft.com/office/drawing/2014/main" id="{476B422E-C2B9-0B69-0161-786756178876}"/>
                </a:ext>
              </a:extLst>
            </p:cNvPr>
            <p:cNvSpPr/>
            <p:nvPr/>
          </p:nvSpPr>
          <p:spPr>
            <a:xfrm>
              <a:off x="550799" y="1284749"/>
              <a:ext cx="420370" cy="327660"/>
            </a:xfrm>
            <a:custGeom>
              <a:avLst/>
              <a:gdLst/>
              <a:ahLst/>
              <a:cxnLst/>
              <a:rect l="l" t="t" r="r" b="b"/>
              <a:pathLst>
                <a:path w="420369" h="327659">
                  <a:moveTo>
                    <a:pt x="209909" y="0"/>
                  </a:moveTo>
                  <a:lnTo>
                    <a:pt x="0" y="163785"/>
                  </a:lnTo>
                  <a:lnTo>
                    <a:pt x="209909" y="327560"/>
                  </a:lnTo>
                  <a:lnTo>
                    <a:pt x="419830" y="163785"/>
                  </a:lnTo>
                  <a:lnTo>
                    <a:pt x="209909" y="0"/>
                  </a:lnTo>
                  <a:close/>
                </a:path>
              </a:pathLst>
            </a:custGeom>
            <a:solidFill>
              <a:srgbClr val="411413">
                <a:alpha val="9999"/>
              </a:srgbClr>
            </a:solidFill>
          </p:spPr>
          <p:txBody>
            <a:bodyPr wrap="square" lIns="0" tIns="0" rIns="0" bIns="0" rtlCol="0"/>
            <a:lstStyle/>
            <a:p>
              <a:endParaRPr/>
            </a:p>
          </p:txBody>
        </p:sp>
      </p:grpSp>
      <p:sp>
        <p:nvSpPr>
          <p:cNvPr id="38" name="object 38">
            <a:extLst>
              <a:ext uri="{FF2B5EF4-FFF2-40B4-BE49-F238E27FC236}">
                <a16:creationId xmlns:a16="http://schemas.microsoft.com/office/drawing/2014/main" id="{E24B52A8-7AE7-18F4-8B9E-3C887057A676}"/>
              </a:ext>
            </a:extLst>
          </p:cNvPr>
          <p:cNvSpPr/>
          <p:nvPr/>
        </p:nvSpPr>
        <p:spPr>
          <a:xfrm>
            <a:off x="10449516" y="1153528"/>
            <a:ext cx="378460" cy="590550"/>
          </a:xfrm>
          <a:custGeom>
            <a:avLst/>
            <a:gdLst/>
            <a:ahLst/>
            <a:cxnLst/>
            <a:rect l="l" t="t" r="r" b="b"/>
            <a:pathLst>
              <a:path w="378459" h="590550">
                <a:moveTo>
                  <a:pt x="378103" y="0"/>
                </a:moveTo>
                <a:lnTo>
                  <a:pt x="0" y="295006"/>
                </a:lnTo>
                <a:lnTo>
                  <a:pt x="378103" y="590013"/>
                </a:lnTo>
                <a:lnTo>
                  <a:pt x="378103" y="0"/>
                </a:lnTo>
                <a:close/>
              </a:path>
            </a:pathLst>
          </a:custGeom>
          <a:solidFill>
            <a:srgbClr val="1F6886"/>
          </a:solidFill>
        </p:spPr>
        <p:txBody>
          <a:bodyPr wrap="square" lIns="0" tIns="0" rIns="0" bIns="0" rtlCol="0"/>
          <a:lstStyle/>
          <a:p>
            <a:endParaRPr/>
          </a:p>
        </p:txBody>
      </p:sp>
      <p:sp>
        <p:nvSpPr>
          <p:cNvPr id="39" name="object 39">
            <a:extLst>
              <a:ext uri="{FF2B5EF4-FFF2-40B4-BE49-F238E27FC236}">
                <a16:creationId xmlns:a16="http://schemas.microsoft.com/office/drawing/2014/main" id="{DE3ABAF9-96CF-E846-2A6D-044DFE700F73}"/>
              </a:ext>
            </a:extLst>
          </p:cNvPr>
          <p:cNvSpPr/>
          <p:nvPr/>
        </p:nvSpPr>
        <p:spPr>
          <a:xfrm>
            <a:off x="9276478" y="1153528"/>
            <a:ext cx="378460" cy="590550"/>
          </a:xfrm>
          <a:custGeom>
            <a:avLst/>
            <a:gdLst/>
            <a:ahLst/>
            <a:cxnLst/>
            <a:rect l="l" t="t" r="r" b="b"/>
            <a:pathLst>
              <a:path w="378459" h="590550">
                <a:moveTo>
                  <a:pt x="0" y="0"/>
                </a:moveTo>
                <a:lnTo>
                  <a:pt x="0" y="590013"/>
                </a:lnTo>
                <a:lnTo>
                  <a:pt x="378103" y="295006"/>
                </a:lnTo>
                <a:lnTo>
                  <a:pt x="0" y="0"/>
                </a:lnTo>
                <a:close/>
              </a:path>
            </a:pathLst>
          </a:custGeom>
          <a:solidFill>
            <a:srgbClr val="1F6886"/>
          </a:solidFill>
        </p:spPr>
        <p:txBody>
          <a:bodyPr wrap="square" lIns="0" tIns="0" rIns="0" bIns="0" rtlCol="0"/>
          <a:lstStyle/>
          <a:p>
            <a:endParaRPr/>
          </a:p>
        </p:txBody>
      </p:sp>
      <p:grpSp>
        <p:nvGrpSpPr>
          <p:cNvPr id="40" name="object 40">
            <a:extLst>
              <a:ext uri="{FF2B5EF4-FFF2-40B4-BE49-F238E27FC236}">
                <a16:creationId xmlns:a16="http://schemas.microsoft.com/office/drawing/2014/main" id="{77E1462F-6781-E8D1-C0F7-877FCFDD7581}"/>
              </a:ext>
            </a:extLst>
          </p:cNvPr>
          <p:cNvGrpSpPr/>
          <p:nvPr/>
        </p:nvGrpSpPr>
        <p:grpSpPr>
          <a:xfrm>
            <a:off x="9654586" y="858524"/>
            <a:ext cx="795020" cy="1180465"/>
            <a:chOff x="9654586" y="858524"/>
            <a:chExt cx="795020" cy="1180465"/>
          </a:xfrm>
        </p:grpSpPr>
        <p:sp>
          <p:nvSpPr>
            <p:cNvPr id="41" name="object 41">
              <a:extLst>
                <a:ext uri="{FF2B5EF4-FFF2-40B4-BE49-F238E27FC236}">
                  <a16:creationId xmlns:a16="http://schemas.microsoft.com/office/drawing/2014/main" id="{A5783190-C0BC-6DC3-6126-8C6EFC18643C}"/>
                </a:ext>
              </a:extLst>
            </p:cNvPr>
            <p:cNvSpPr/>
            <p:nvPr/>
          </p:nvSpPr>
          <p:spPr>
            <a:xfrm>
              <a:off x="9654578" y="858525"/>
              <a:ext cx="795020" cy="1180465"/>
            </a:xfrm>
            <a:custGeom>
              <a:avLst/>
              <a:gdLst/>
              <a:ahLst/>
              <a:cxnLst/>
              <a:rect l="l" t="t" r="r" b="b"/>
              <a:pathLst>
                <a:path w="795020" h="1180464">
                  <a:moveTo>
                    <a:pt x="378117" y="885024"/>
                  </a:moveTo>
                  <a:lnTo>
                    <a:pt x="0" y="590016"/>
                  </a:lnTo>
                  <a:lnTo>
                    <a:pt x="0" y="1180033"/>
                  </a:lnTo>
                  <a:lnTo>
                    <a:pt x="378117" y="885024"/>
                  </a:lnTo>
                  <a:close/>
                </a:path>
                <a:path w="795020" h="1180464">
                  <a:moveTo>
                    <a:pt x="378117" y="295008"/>
                  </a:moveTo>
                  <a:lnTo>
                    <a:pt x="0" y="0"/>
                  </a:lnTo>
                  <a:lnTo>
                    <a:pt x="0" y="590016"/>
                  </a:lnTo>
                  <a:lnTo>
                    <a:pt x="378117" y="295008"/>
                  </a:lnTo>
                  <a:close/>
                </a:path>
                <a:path w="795020" h="1180464">
                  <a:moveTo>
                    <a:pt x="794931" y="590016"/>
                  </a:moveTo>
                  <a:lnTo>
                    <a:pt x="416814" y="885024"/>
                  </a:lnTo>
                  <a:lnTo>
                    <a:pt x="794931" y="1180033"/>
                  </a:lnTo>
                  <a:lnTo>
                    <a:pt x="794931" y="590016"/>
                  </a:lnTo>
                  <a:close/>
                </a:path>
                <a:path w="795020" h="1180464">
                  <a:moveTo>
                    <a:pt x="794931" y="0"/>
                  </a:moveTo>
                  <a:lnTo>
                    <a:pt x="416814" y="295008"/>
                  </a:lnTo>
                  <a:lnTo>
                    <a:pt x="794931" y="590016"/>
                  </a:lnTo>
                  <a:lnTo>
                    <a:pt x="794931" y="0"/>
                  </a:lnTo>
                  <a:close/>
                </a:path>
              </a:pathLst>
            </a:custGeom>
            <a:solidFill>
              <a:srgbClr val="1F6886"/>
            </a:solidFill>
          </p:spPr>
          <p:txBody>
            <a:bodyPr wrap="square" lIns="0" tIns="0" rIns="0" bIns="0" rtlCol="0"/>
            <a:lstStyle/>
            <a:p>
              <a:endParaRPr/>
            </a:p>
          </p:txBody>
        </p:sp>
        <p:sp>
          <p:nvSpPr>
            <p:cNvPr id="42" name="object 42">
              <a:extLst>
                <a:ext uri="{FF2B5EF4-FFF2-40B4-BE49-F238E27FC236}">
                  <a16:creationId xmlns:a16="http://schemas.microsoft.com/office/drawing/2014/main" id="{ABC031DA-F20E-DD70-D3EC-D8387E3EC942}"/>
                </a:ext>
              </a:extLst>
            </p:cNvPr>
            <p:cNvSpPr/>
            <p:nvPr/>
          </p:nvSpPr>
          <p:spPr>
            <a:xfrm>
              <a:off x="9715817" y="1187380"/>
              <a:ext cx="669925" cy="522605"/>
            </a:xfrm>
            <a:custGeom>
              <a:avLst/>
              <a:gdLst/>
              <a:ahLst/>
              <a:cxnLst/>
              <a:rect l="l" t="t" r="r" b="b"/>
              <a:pathLst>
                <a:path w="669925" h="522605">
                  <a:moveTo>
                    <a:pt x="334722" y="0"/>
                  </a:moveTo>
                  <a:lnTo>
                    <a:pt x="0" y="261154"/>
                  </a:lnTo>
                  <a:lnTo>
                    <a:pt x="334722" y="522308"/>
                  </a:lnTo>
                  <a:lnTo>
                    <a:pt x="669445" y="261154"/>
                  </a:lnTo>
                  <a:lnTo>
                    <a:pt x="334722" y="0"/>
                  </a:lnTo>
                  <a:close/>
                </a:path>
              </a:pathLst>
            </a:custGeom>
            <a:solidFill>
              <a:srgbClr val="E79F66"/>
            </a:solidFill>
          </p:spPr>
          <p:txBody>
            <a:bodyPr wrap="square" lIns="0" tIns="0" rIns="0" bIns="0" rtlCol="0"/>
            <a:lstStyle/>
            <a:p>
              <a:endParaRPr/>
            </a:p>
          </p:txBody>
        </p:sp>
        <p:sp>
          <p:nvSpPr>
            <p:cNvPr id="43" name="object 43">
              <a:extLst>
                <a:ext uri="{FF2B5EF4-FFF2-40B4-BE49-F238E27FC236}">
                  <a16:creationId xmlns:a16="http://schemas.microsoft.com/office/drawing/2014/main" id="{15369DC3-68A9-EA7E-077C-99CBC7D3DA8C}"/>
                </a:ext>
              </a:extLst>
            </p:cNvPr>
            <p:cNvSpPr/>
            <p:nvPr/>
          </p:nvSpPr>
          <p:spPr>
            <a:xfrm>
              <a:off x="9840631" y="1284749"/>
              <a:ext cx="420370" cy="327660"/>
            </a:xfrm>
            <a:custGeom>
              <a:avLst/>
              <a:gdLst/>
              <a:ahLst/>
              <a:cxnLst/>
              <a:rect l="l" t="t" r="r" b="b"/>
              <a:pathLst>
                <a:path w="420370" h="327659">
                  <a:moveTo>
                    <a:pt x="209909" y="0"/>
                  </a:moveTo>
                  <a:lnTo>
                    <a:pt x="0" y="163785"/>
                  </a:lnTo>
                  <a:lnTo>
                    <a:pt x="209909" y="327560"/>
                  </a:lnTo>
                  <a:lnTo>
                    <a:pt x="419830" y="163785"/>
                  </a:lnTo>
                  <a:lnTo>
                    <a:pt x="209909" y="0"/>
                  </a:lnTo>
                  <a:close/>
                </a:path>
              </a:pathLst>
            </a:custGeom>
            <a:solidFill>
              <a:srgbClr val="411413"/>
            </a:solidFill>
          </p:spPr>
          <p:txBody>
            <a:bodyPr wrap="square" lIns="0" tIns="0" rIns="0" bIns="0" rtlCol="0"/>
            <a:lstStyle/>
            <a:p>
              <a:endParaRPr/>
            </a:p>
          </p:txBody>
        </p:sp>
      </p:grpSp>
      <p:sp>
        <p:nvSpPr>
          <p:cNvPr id="44" name="object 44">
            <a:extLst>
              <a:ext uri="{FF2B5EF4-FFF2-40B4-BE49-F238E27FC236}">
                <a16:creationId xmlns:a16="http://schemas.microsoft.com/office/drawing/2014/main" id="{B5B78FD0-CC5C-EB43-B0CD-10CC7BC78AD6}"/>
              </a:ext>
            </a:extLst>
          </p:cNvPr>
          <p:cNvSpPr txBox="1">
            <a:spLocks noGrp="1"/>
          </p:cNvSpPr>
          <p:nvPr>
            <p:ph type="title"/>
          </p:nvPr>
        </p:nvSpPr>
        <p:spPr>
          <a:xfrm>
            <a:off x="1501316" y="2765054"/>
            <a:ext cx="9288780" cy="1164589"/>
          </a:xfrm>
          <a:prstGeom prst="rect">
            <a:avLst/>
          </a:prstGeom>
        </p:spPr>
        <p:txBody>
          <a:bodyPr vert="horz" wrap="square" lIns="0" tIns="15240" rIns="0" bIns="0" rtlCol="0" anchor="t">
            <a:spAutoFit/>
          </a:bodyPr>
          <a:lstStyle/>
          <a:p>
            <a:pPr marL="74295">
              <a:spcBef>
                <a:spcPts val="120"/>
              </a:spcBef>
            </a:pPr>
            <a:r>
              <a:rPr lang="en-US" spc="114"/>
              <a:t>YHC Team</a:t>
            </a:r>
            <a:endParaRPr spc="114"/>
          </a:p>
        </p:txBody>
      </p:sp>
      <p:sp>
        <p:nvSpPr>
          <p:cNvPr id="49" name="object 49">
            <a:extLst>
              <a:ext uri="{FF2B5EF4-FFF2-40B4-BE49-F238E27FC236}">
                <a16:creationId xmlns:a16="http://schemas.microsoft.com/office/drawing/2014/main" id="{FD5A9B9E-F21B-3BFC-B9E1-B271DA9884B2}"/>
              </a:ext>
            </a:extLst>
          </p:cNvPr>
          <p:cNvSpPr txBox="1"/>
          <p:nvPr/>
        </p:nvSpPr>
        <p:spPr>
          <a:xfrm>
            <a:off x="10555606" y="3929643"/>
            <a:ext cx="6737963" cy="4530086"/>
          </a:xfrm>
          <a:prstGeom prst="rect">
            <a:avLst/>
          </a:prstGeom>
        </p:spPr>
        <p:txBody>
          <a:bodyPr vert="horz" wrap="square" lIns="0" tIns="122555" rIns="0" bIns="0" rtlCol="0">
            <a:spAutoFit/>
          </a:bodyPr>
          <a:lstStyle/>
          <a:p>
            <a:pPr marL="12700">
              <a:lnSpc>
                <a:spcPct val="100000"/>
              </a:lnSpc>
              <a:spcBef>
                <a:spcPts val="965"/>
              </a:spcBef>
            </a:pPr>
            <a:r>
              <a:rPr lang="en-US" sz="3600" b="1" spc="85" dirty="0">
                <a:solidFill>
                  <a:srgbClr val="1F6886"/>
                </a:solidFill>
                <a:latin typeface="Arial"/>
                <a:cs typeface="Arial"/>
              </a:rPr>
              <a:t>Staff On-Site</a:t>
            </a:r>
            <a:endParaRPr lang="en-US" sz="3600" b="1" spc="150" dirty="0">
              <a:solidFill>
                <a:srgbClr val="1F6886"/>
              </a:solidFill>
              <a:latin typeface="Arial"/>
              <a:cs typeface="Arial"/>
            </a:endParaRP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Clinical Supervisor</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Registered Nurse (RN) &amp; Practical Nurse (LPN)</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Clinicians</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Traditional Practitioners </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Behavioral Health Technicians</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Peer Recovery Specialists</a:t>
            </a:r>
          </a:p>
          <a:p>
            <a:pPr marL="298450" indent="-285750">
              <a:lnSpc>
                <a:spcPct val="100000"/>
              </a:lnSpc>
              <a:spcBef>
                <a:spcPts val="965"/>
              </a:spcBef>
              <a:buFont typeface="Arial" panose="020B0604020202020204" pitchFamily="34" charset="0"/>
              <a:buChar char="•"/>
            </a:pPr>
            <a:r>
              <a:rPr lang="en-US" sz="2400" b="1" spc="150" dirty="0">
                <a:solidFill>
                  <a:schemeClr val="tx1"/>
                </a:solidFill>
                <a:latin typeface="Arial"/>
                <a:cs typeface="Arial"/>
              </a:rPr>
              <a:t>Case Managers</a:t>
            </a:r>
          </a:p>
        </p:txBody>
      </p:sp>
      <p:pic>
        <p:nvPicPr>
          <p:cNvPr id="52" name="object 3">
            <a:extLst>
              <a:ext uri="{FF2B5EF4-FFF2-40B4-BE49-F238E27FC236}">
                <a16:creationId xmlns:a16="http://schemas.microsoft.com/office/drawing/2014/main" id="{256404D0-7960-9721-71B3-7732DDB31DF0}"/>
              </a:ext>
            </a:extLst>
          </p:cNvPr>
          <p:cNvPicPr/>
          <p:nvPr/>
        </p:nvPicPr>
        <p:blipFill>
          <a:blip r:embed="rId2" cstate="print">
            <a:extLst>
              <a:ext uri="{28A0092B-C50C-407E-A947-70E740481C1C}">
                <a14:useLocalDpi xmlns:a14="http://schemas.microsoft.com/office/drawing/2010/main" val="0"/>
              </a:ext>
            </a:extLst>
          </a:blip>
          <a:srcRect l="10565" r="10565"/>
          <a:stretch/>
        </p:blipFill>
        <p:spPr>
          <a:xfrm>
            <a:off x="1357806" y="4251858"/>
            <a:ext cx="7031915" cy="5950336"/>
          </a:xfrm>
          <a:prstGeom prst="rect">
            <a:avLst/>
          </a:prstGeom>
        </p:spPr>
      </p:pic>
    </p:spTree>
    <p:extLst>
      <p:ext uri="{BB962C8B-B14F-4D97-AF65-F5344CB8AC3E}">
        <p14:creationId xmlns:p14="http://schemas.microsoft.com/office/powerpoint/2010/main" val="671472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1745</TotalTime>
  <Words>1657</Words>
  <Application>Microsoft Office PowerPoint</Application>
  <PresentationFormat>Custom</PresentationFormat>
  <Paragraphs>202</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Century Gothic Navajo</vt:lpstr>
      <vt:lpstr>Times New Roman</vt:lpstr>
      <vt:lpstr>Office Theme</vt:lpstr>
      <vt:lpstr>Association of Indians for Self-Determination in Healthcare Annual Board Meeting July 25, 2026</vt:lpstr>
      <vt:lpstr>Agenda</vt:lpstr>
      <vt:lpstr>Land Acknowledgement</vt:lpstr>
      <vt:lpstr>Navajo YHC</vt:lpstr>
      <vt:lpstr>Navajo Healing Navajo</vt:lpstr>
      <vt:lpstr>PowerPoint Presentation</vt:lpstr>
      <vt:lpstr>PowerPoint Presentation</vt:lpstr>
      <vt:lpstr>YHC Team</vt:lpstr>
      <vt:lpstr>YHC Team</vt:lpstr>
      <vt:lpstr>PowerPoint Presentation</vt:lpstr>
      <vt:lpstr>Program Elements</vt:lpstr>
      <vt:lpstr>Culturally Grounded Care</vt:lpstr>
      <vt:lpstr>K’é Centered Space</vt:lpstr>
      <vt:lpstr>Program Elements</vt:lpstr>
      <vt:lpstr>PowerPoint Presentation</vt:lpstr>
      <vt:lpstr>PowerPoint Presentation</vt:lpstr>
      <vt:lpstr>Axiom Care </vt:lpstr>
      <vt:lpstr>PowerPoint Presentation</vt:lpstr>
      <vt:lpstr>PowerPoint Presentation</vt:lpstr>
      <vt:lpstr>Admissions: 928-212-CARE (2273)  Website: Navajo-YHC.com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AXC-008 YHC PowerPoint Presentation</dc:title>
  <dc:creator>Marcia Scott</dc:creator>
  <cp:lastModifiedBy>Levi Long</cp:lastModifiedBy>
  <cp:revision>10</cp:revision>
  <dcterms:created xsi:type="dcterms:W3CDTF">2025-09-16T19:17:44Z</dcterms:created>
  <dcterms:modified xsi:type="dcterms:W3CDTF">2026-07-25T19:54:25Z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2025-09-16T00:00:00Z</vt:filetime>
  </property>
  <property fmtid="{D5CDD505-2E9C-101B-9397-08002B2CF9AE}" pid="3" name="Creator">
    <vt:lpwstr>Adobe Illustrator 29.7 (Macintosh)</vt:lpwstr>
  </property>
  <property fmtid="{D5CDD505-2E9C-101B-9397-08002B2CF9AE}" pid="4" name="CreatorVersion">
    <vt:lpwstr>21.0.0</vt:lpwstr>
  </property>
  <property fmtid="{D5CDD505-2E9C-101B-9397-08002B2CF9AE}" pid="5" name="LastSaved">
    <vt:filetime>2025-09-16T00:00:00Z</vt:filetime>
  </property>
  <property fmtid="{D5CDD505-2E9C-101B-9397-08002B2CF9AE}" pid="6" name="Producer">
    <vt:lpwstr>Adobe PDF library 17.00</vt:lpwstr>
  </property>
</Properties>
</file>